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92"/>
  </p:notesMasterIdLst>
  <p:handoutMasterIdLst>
    <p:handoutMasterId r:id="rId93"/>
  </p:handoutMasterIdLst>
  <p:sldIdLst>
    <p:sldId id="427" r:id="rId3"/>
    <p:sldId id="428" r:id="rId4"/>
    <p:sldId id="429" r:id="rId5"/>
    <p:sldId id="457" r:id="rId6"/>
    <p:sldId id="430" r:id="rId7"/>
    <p:sldId id="431" r:id="rId8"/>
    <p:sldId id="465" r:id="rId9"/>
    <p:sldId id="432" r:id="rId10"/>
    <p:sldId id="433" r:id="rId11"/>
    <p:sldId id="464" r:id="rId12"/>
    <p:sldId id="434" r:id="rId13"/>
    <p:sldId id="435" r:id="rId14"/>
    <p:sldId id="466" r:id="rId15"/>
    <p:sldId id="436" r:id="rId16"/>
    <p:sldId id="437" r:id="rId17"/>
    <p:sldId id="462" r:id="rId18"/>
    <p:sldId id="463" r:id="rId19"/>
    <p:sldId id="447" r:id="rId20"/>
    <p:sldId id="468" r:id="rId21"/>
    <p:sldId id="438" r:id="rId22"/>
    <p:sldId id="439" r:id="rId23"/>
    <p:sldId id="469" r:id="rId24"/>
    <p:sldId id="443" r:id="rId25"/>
    <p:sldId id="444" r:id="rId26"/>
    <p:sldId id="470" r:id="rId27"/>
    <p:sldId id="440" r:id="rId28"/>
    <p:sldId id="441" r:id="rId29"/>
    <p:sldId id="471" r:id="rId30"/>
    <p:sldId id="442" r:id="rId31"/>
    <p:sldId id="445" r:id="rId32"/>
    <p:sldId id="472" r:id="rId33"/>
    <p:sldId id="452" r:id="rId34"/>
    <p:sldId id="453" r:id="rId35"/>
    <p:sldId id="448" r:id="rId36"/>
    <p:sldId id="473" r:id="rId37"/>
    <p:sldId id="455" r:id="rId38"/>
    <p:sldId id="454" r:id="rId39"/>
    <p:sldId id="450" r:id="rId40"/>
    <p:sldId id="451" r:id="rId41"/>
    <p:sldId id="456" r:id="rId42"/>
    <p:sldId id="358" r:id="rId43"/>
    <p:sldId id="383" r:id="rId44"/>
    <p:sldId id="382" r:id="rId45"/>
    <p:sldId id="384" r:id="rId46"/>
    <p:sldId id="385" r:id="rId47"/>
    <p:sldId id="386" r:id="rId48"/>
    <p:sldId id="388" r:id="rId49"/>
    <p:sldId id="387" r:id="rId50"/>
    <p:sldId id="389" r:id="rId51"/>
    <p:sldId id="390" r:id="rId52"/>
    <p:sldId id="391" r:id="rId53"/>
    <p:sldId id="392" r:id="rId54"/>
    <p:sldId id="395" r:id="rId55"/>
    <p:sldId id="393" r:id="rId56"/>
    <p:sldId id="394" r:id="rId57"/>
    <p:sldId id="257" r:id="rId58"/>
    <p:sldId id="474" r:id="rId59"/>
    <p:sldId id="415" r:id="rId60"/>
    <p:sldId id="475" r:id="rId61"/>
    <p:sldId id="476" r:id="rId62"/>
    <p:sldId id="477" r:id="rId63"/>
    <p:sldId id="478" r:id="rId64"/>
    <p:sldId id="479" r:id="rId65"/>
    <p:sldId id="480" r:id="rId66"/>
    <p:sldId id="481" r:id="rId67"/>
    <p:sldId id="482" r:id="rId68"/>
    <p:sldId id="407" r:id="rId69"/>
    <p:sldId id="483" r:id="rId70"/>
    <p:sldId id="408" r:id="rId71"/>
    <p:sldId id="487" r:id="rId72"/>
    <p:sldId id="412" r:id="rId73"/>
    <p:sldId id="413" r:id="rId74"/>
    <p:sldId id="414" r:id="rId75"/>
    <p:sldId id="411" r:id="rId76"/>
    <p:sldId id="409" r:id="rId77"/>
    <p:sldId id="398" r:id="rId78"/>
    <p:sldId id="399" r:id="rId79"/>
    <p:sldId id="410" r:id="rId80"/>
    <p:sldId id="400" r:id="rId81"/>
    <p:sldId id="401" r:id="rId82"/>
    <p:sldId id="402" r:id="rId83"/>
    <p:sldId id="403" r:id="rId84"/>
    <p:sldId id="404" r:id="rId85"/>
    <p:sldId id="484" r:id="rId86"/>
    <p:sldId id="485" r:id="rId87"/>
    <p:sldId id="397" r:id="rId88"/>
    <p:sldId id="405" r:id="rId89"/>
    <p:sldId id="486" r:id="rId90"/>
    <p:sldId id="406"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55"/>
    <p:restoredTop sz="93888"/>
  </p:normalViewPr>
  <p:slideViewPr>
    <p:cSldViewPr snapToGrid="0" snapToObjects="1">
      <p:cViewPr varScale="1">
        <p:scale>
          <a:sx n="95" d="100"/>
          <a:sy n="95" d="100"/>
        </p:scale>
        <p:origin x="1088"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9F99AE2-0CB6-BD4B-ABBB-4C9A21E40A02}" type="datetimeFigureOut">
              <a:rPr lang="en-US" smtClean="0"/>
              <a:pPr/>
              <a:t>9/7/20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137EF1-E227-1443-B7FB-8A0E55F86F51}" type="slidenum">
              <a:rPr lang="en-US" smtClean="0"/>
              <a:pPr/>
              <a:t>‹#›</a:t>
            </a:fld>
            <a:endParaRPr lang="en-US"/>
          </a:p>
        </p:txBody>
      </p:sp>
    </p:spTree>
    <p:extLst>
      <p:ext uri="{BB962C8B-B14F-4D97-AF65-F5344CB8AC3E}">
        <p14:creationId xmlns:p14="http://schemas.microsoft.com/office/powerpoint/2010/main" val="6277126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675F70-D480-A44E-87A5-5EFD2D15C950}" type="datetimeFigureOut">
              <a:rPr lang="en-US" smtClean="0"/>
              <a:pPr/>
              <a:t>9/7/20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D4915E-D722-AB4F-8002-8B5740687829}" type="slidenum">
              <a:rPr lang="en-US" smtClean="0"/>
              <a:pPr/>
              <a:t>‹#›</a:t>
            </a:fld>
            <a:endParaRPr lang="en-US"/>
          </a:p>
        </p:txBody>
      </p:sp>
    </p:spTree>
    <p:extLst>
      <p:ext uri="{BB962C8B-B14F-4D97-AF65-F5344CB8AC3E}">
        <p14:creationId xmlns:p14="http://schemas.microsoft.com/office/powerpoint/2010/main" val="2158328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DBF344-7AFA-C447-82EB-17F87DC27E38}"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DBF344-7AFA-C447-82EB-17F87DC27E38}"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DBF344-7AFA-C447-82EB-17F87DC27E38}"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12E63-F1AE-F245-9F95-41D6E879D23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D65209C-74E7-EC43-8A8B-B92F5D861CA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421AEE0-A09B-C844-B37C-D555BD594157}"/>
              </a:ext>
            </a:extLst>
          </p:cNvPr>
          <p:cNvSpPr>
            <a:spLocks noGrp="1"/>
          </p:cNvSpPr>
          <p:nvPr>
            <p:ph type="dt" sz="half" idx="10"/>
          </p:nvPr>
        </p:nvSpPr>
        <p:spPr/>
        <p:txBody>
          <a:bodyPr/>
          <a:lstStyle/>
          <a:p>
            <a:fld id="{36DBF344-7AFA-C447-82EB-17F87DC27E38}" type="datetimeFigureOut">
              <a:rPr lang="en-US" smtClean="0"/>
              <a:pPr/>
              <a:t>9/7/20</a:t>
            </a:fld>
            <a:endParaRPr lang="en-US"/>
          </a:p>
        </p:txBody>
      </p:sp>
      <p:sp>
        <p:nvSpPr>
          <p:cNvPr id="5" name="Footer Placeholder 4">
            <a:extLst>
              <a:ext uri="{FF2B5EF4-FFF2-40B4-BE49-F238E27FC236}">
                <a16:creationId xmlns:a16="http://schemas.microsoft.com/office/drawing/2014/main" id="{BEBC9471-BB4B-2D46-BEEE-52AE97C916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DF89C-842E-7F47-9354-95695E8CC4E9}"/>
              </a:ext>
            </a:extLst>
          </p:cNvPr>
          <p:cNvSpPr>
            <a:spLocks noGrp="1"/>
          </p:cNvSpPr>
          <p:nvPr>
            <p:ph type="sldNum" sz="quarter" idx="12"/>
          </p:nvPr>
        </p:nvSpPr>
        <p:spPr/>
        <p:txBody>
          <a:bodyPr/>
          <a:lstStyle/>
          <a:p>
            <a:fld id="{B6E9F6D4-ABD1-B94A-B6FF-0182A43D8015}" type="slidenum">
              <a:rPr lang="en-US" smtClean="0"/>
              <a:pPr/>
              <a:t>‹#›</a:t>
            </a:fld>
            <a:endParaRPr lang="en-US"/>
          </a:p>
        </p:txBody>
      </p:sp>
    </p:spTree>
    <p:extLst>
      <p:ext uri="{BB962C8B-B14F-4D97-AF65-F5344CB8AC3E}">
        <p14:creationId xmlns:p14="http://schemas.microsoft.com/office/powerpoint/2010/main" val="3707742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136AA-2CF5-0640-BD8B-88E12BE019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2C67FD-FBC2-574C-9AD8-42C7EC3525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9D8AB-65DF-844F-B8A0-0961FEAE2E99}"/>
              </a:ext>
            </a:extLst>
          </p:cNvPr>
          <p:cNvSpPr>
            <a:spLocks noGrp="1"/>
          </p:cNvSpPr>
          <p:nvPr>
            <p:ph type="dt" sz="half" idx="10"/>
          </p:nvPr>
        </p:nvSpPr>
        <p:spPr/>
        <p:txBody>
          <a:bodyPr/>
          <a:lstStyle/>
          <a:p>
            <a:fld id="{36DBF344-7AFA-C447-82EB-17F87DC27E38}" type="datetimeFigureOut">
              <a:rPr lang="en-US" smtClean="0"/>
              <a:pPr/>
              <a:t>9/7/20</a:t>
            </a:fld>
            <a:endParaRPr lang="en-US"/>
          </a:p>
        </p:txBody>
      </p:sp>
      <p:sp>
        <p:nvSpPr>
          <p:cNvPr id="5" name="Footer Placeholder 4">
            <a:extLst>
              <a:ext uri="{FF2B5EF4-FFF2-40B4-BE49-F238E27FC236}">
                <a16:creationId xmlns:a16="http://schemas.microsoft.com/office/drawing/2014/main" id="{8CEB572E-7517-D94C-BD66-36E8D7F3AC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8FEC68-E254-7643-AF54-4CE6FBE22E9E}"/>
              </a:ext>
            </a:extLst>
          </p:cNvPr>
          <p:cNvSpPr>
            <a:spLocks noGrp="1"/>
          </p:cNvSpPr>
          <p:nvPr>
            <p:ph type="sldNum" sz="quarter" idx="12"/>
          </p:nvPr>
        </p:nvSpPr>
        <p:spPr/>
        <p:txBody>
          <a:bodyPr/>
          <a:lstStyle/>
          <a:p>
            <a:fld id="{B6E9F6D4-ABD1-B94A-B6FF-0182A43D8015}" type="slidenum">
              <a:rPr lang="en-US" smtClean="0"/>
              <a:pPr/>
              <a:t>‹#›</a:t>
            </a:fld>
            <a:endParaRPr lang="en-US"/>
          </a:p>
        </p:txBody>
      </p:sp>
    </p:spTree>
    <p:extLst>
      <p:ext uri="{BB962C8B-B14F-4D97-AF65-F5344CB8AC3E}">
        <p14:creationId xmlns:p14="http://schemas.microsoft.com/office/powerpoint/2010/main" val="1801437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10115-C1D3-C240-8B8A-CBFB6BC79D2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193ECDD-8E7B-BC4A-BC2D-C7CEDC8AE87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EF1FE6-3567-024C-8078-62DC7AAFDFB6}"/>
              </a:ext>
            </a:extLst>
          </p:cNvPr>
          <p:cNvSpPr>
            <a:spLocks noGrp="1"/>
          </p:cNvSpPr>
          <p:nvPr>
            <p:ph type="dt" sz="half" idx="10"/>
          </p:nvPr>
        </p:nvSpPr>
        <p:spPr/>
        <p:txBody>
          <a:bodyPr/>
          <a:lstStyle/>
          <a:p>
            <a:fld id="{36DBF344-7AFA-C447-82EB-17F87DC27E38}" type="datetimeFigureOut">
              <a:rPr lang="en-US" smtClean="0"/>
              <a:pPr/>
              <a:t>9/7/20</a:t>
            </a:fld>
            <a:endParaRPr lang="en-US"/>
          </a:p>
        </p:txBody>
      </p:sp>
      <p:sp>
        <p:nvSpPr>
          <p:cNvPr id="5" name="Footer Placeholder 4">
            <a:extLst>
              <a:ext uri="{FF2B5EF4-FFF2-40B4-BE49-F238E27FC236}">
                <a16:creationId xmlns:a16="http://schemas.microsoft.com/office/drawing/2014/main" id="{B70C7D79-8137-FC48-BB68-3EE549732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357909-7240-FD4B-A8DE-E5EA9419A2A4}"/>
              </a:ext>
            </a:extLst>
          </p:cNvPr>
          <p:cNvSpPr>
            <a:spLocks noGrp="1"/>
          </p:cNvSpPr>
          <p:nvPr>
            <p:ph type="sldNum" sz="quarter" idx="12"/>
          </p:nvPr>
        </p:nvSpPr>
        <p:spPr/>
        <p:txBody>
          <a:bodyPr/>
          <a:lstStyle/>
          <a:p>
            <a:fld id="{B6E9F6D4-ABD1-B94A-B6FF-0182A43D8015}" type="slidenum">
              <a:rPr lang="en-US" smtClean="0"/>
              <a:pPr/>
              <a:t>‹#›</a:t>
            </a:fld>
            <a:endParaRPr lang="en-US"/>
          </a:p>
        </p:txBody>
      </p:sp>
    </p:spTree>
    <p:extLst>
      <p:ext uri="{BB962C8B-B14F-4D97-AF65-F5344CB8AC3E}">
        <p14:creationId xmlns:p14="http://schemas.microsoft.com/office/powerpoint/2010/main" val="460780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B37A8-67E9-7B41-9A80-2B5800358C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D7311E-7B9D-F547-B117-7EF4F60C459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B423D4-8E11-5B4A-95D1-B6B9988BC0D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8DE1F1-8BF7-C444-82B3-FB8BB84962E1}"/>
              </a:ext>
            </a:extLst>
          </p:cNvPr>
          <p:cNvSpPr>
            <a:spLocks noGrp="1"/>
          </p:cNvSpPr>
          <p:nvPr>
            <p:ph type="dt" sz="half" idx="10"/>
          </p:nvPr>
        </p:nvSpPr>
        <p:spPr/>
        <p:txBody>
          <a:bodyPr/>
          <a:lstStyle/>
          <a:p>
            <a:fld id="{36DBF344-7AFA-C447-82EB-17F87DC27E38}" type="datetimeFigureOut">
              <a:rPr lang="en-US" smtClean="0"/>
              <a:pPr/>
              <a:t>9/7/20</a:t>
            </a:fld>
            <a:endParaRPr lang="en-US"/>
          </a:p>
        </p:txBody>
      </p:sp>
      <p:sp>
        <p:nvSpPr>
          <p:cNvPr id="6" name="Footer Placeholder 5">
            <a:extLst>
              <a:ext uri="{FF2B5EF4-FFF2-40B4-BE49-F238E27FC236}">
                <a16:creationId xmlns:a16="http://schemas.microsoft.com/office/drawing/2014/main" id="{AB638C86-341E-F643-AA05-2798238CEA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9A30C1-C6EA-9448-99EE-B57DE1BD9F11}"/>
              </a:ext>
            </a:extLst>
          </p:cNvPr>
          <p:cNvSpPr>
            <a:spLocks noGrp="1"/>
          </p:cNvSpPr>
          <p:nvPr>
            <p:ph type="sldNum" sz="quarter" idx="12"/>
          </p:nvPr>
        </p:nvSpPr>
        <p:spPr/>
        <p:txBody>
          <a:bodyPr/>
          <a:lstStyle/>
          <a:p>
            <a:fld id="{B6E9F6D4-ABD1-B94A-B6FF-0182A43D8015}" type="slidenum">
              <a:rPr lang="en-US" smtClean="0"/>
              <a:pPr/>
              <a:t>‹#›</a:t>
            </a:fld>
            <a:endParaRPr lang="en-US"/>
          </a:p>
        </p:txBody>
      </p:sp>
    </p:spTree>
    <p:extLst>
      <p:ext uri="{BB962C8B-B14F-4D97-AF65-F5344CB8AC3E}">
        <p14:creationId xmlns:p14="http://schemas.microsoft.com/office/powerpoint/2010/main" val="2471343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0052E-E62B-A242-B192-71A1EAE79BC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E567D2-BD06-7D46-A791-AEBB401792B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F889F82-B85C-4C40-8FC1-C1E7EFA6615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D0B3D2-32F1-B045-B0F3-3E1ABBE8166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3F22E2E-88A2-4541-9761-71C2F1873AF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33590C-922D-5E4A-9D52-3DD2F167AB68}"/>
              </a:ext>
            </a:extLst>
          </p:cNvPr>
          <p:cNvSpPr>
            <a:spLocks noGrp="1"/>
          </p:cNvSpPr>
          <p:nvPr>
            <p:ph type="dt" sz="half" idx="10"/>
          </p:nvPr>
        </p:nvSpPr>
        <p:spPr/>
        <p:txBody>
          <a:bodyPr/>
          <a:lstStyle/>
          <a:p>
            <a:fld id="{36DBF344-7AFA-C447-82EB-17F87DC27E38}" type="datetimeFigureOut">
              <a:rPr lang="en-US" smtClean="0"/>
              <a:pPr/>
              <a:t>9/7/20</a:t>
            </a:fld>
            <a:endParaRPr lang="en-US"/>
          </a:p>
        </p:txBody>
      </p:sp>
      <p:sp>
        <p:nvSpPr>
          <p:cNvPr id="8" name="Footer Placeholder 7">
            <a:extLst>
              <a:ext uri="{FF2B5EF4-FFF2-40B4-BE49-F238E27FC236}">
                <a16:creationId xmlns:a16="http://schemas.microsoft.com/office/drawing/2014/main" id="{7E7A5E7F-78BC-CC46-9573-FFADBFC229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AA57F5-2342-8949-B154-DCA279B15D3F}"/>
              </a:ext>
            </a:extLst>
          </p:cNvPr>
          <p:cNvSpPr>
            <a:spLocks noGrp="1"/>
          </p:cNvSpPr>
          <p:nvPr>
            <p:ph type="sldNum" sz="quarter" idx="12"/>
          </p:nvPr>
        </p:nvSpPr>
        <p:spPr/>
        <p:txBody>
          <a:bodyPr/>
          <a:lstStyle/>
          <a:p>
            <a:fld id="{B6E9F6D4-ABD1-B94A-B6FF-0182A43D8015}" type="slidenum">
              <a:rPr lang="en-US" smtClean="0"/>
              <a:pPr/>
              <a:t>‹#›</a:t>
            </a:fld>
            <a:endParaRPr lang="en-US"/>
          </a:p>
        </p:txBody>
      </p:sp>
    </p:spTree>
    <p:extLst>
      <p:ext uri="{BB962C8B-B14F-4D97-AF65-F5344CB8AC3E}">
        <p14:creationId xmlns:p14="http://schemas.microsoft.com/office/powerpoint/2010/main" val="4057081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1C6C6-E1BB-F043-BF6F-AC84FFEE04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DD330C-CF8E-6340-BDC7-F645D51DA3A7}"/>
              </a:ext>
            </a:extLst>
          </p:cNvPr>
          <p:cNvSpPr>
            <a:spLocks noGrp="1"/>
          </p:cNvSpPr>
          <p:nvPr>
            <p:ph type="dt" sz="half" idx="10"/>
          </p:nvPr>
        </p:nvSpPr>
        <p:spPr/>
        <p:txBody>
          <a:bodyPr/>
          <a:lstStyle/>
          <a:p>
            <a:fld id="{36DBF344-7AFA-C447-82EB-17F87DC27E38}" type="datetimeFigureOut">
              <a:rPr lang="en-US" smtClean="0"/>
              <a:pPr/>
              <a:t>9/7/20</a:t>
            </a:fld>
            <a:endParaRPr lang="en-US"/>
          </a:p>
        </p:txBody>
      </p:sp>
      <p:sp>
        <p:nvSpPr>
          <p:cNvPr id="4" name="Footer Placeholder 3">
            <a:extLst>
              <a:ext uri="{FF2B5EF4-FFF2-40B4-BE49-F238E27FC236}">
                <a16:creationId xmlns:a16="http://schemas.microsoft.com/office/drawing/2014/main" id="{E03BA202-D2C4-794C-894F-B1D9C2CA35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F7A667-E638-984E-92A1-CD584EE40209}"/>
              </a:ext>
            </a:extLst>
          </p:cNvPr>
          <p:cNvSpPr>
            <a:spLocks noGrp="1"/>
          </p:cNvSpPr>
          <p:nvPr>
            <p:ph type="sldNum" sz="quarter" idx="12"/>
          </p:nvPr>
        </p:nvSpPr>
        <p:spPr/>
        <p:txBody>
          <a:bodyPr/>
          <a:lstStyle/>
          <a:p>
            <a:fld id="{B6E9F6D4-ABD1-B94A-B6FF-0182A43D8015}" type="slidenum">
              <a:rPr lang="en-US" smtClean="0"/>
              <a:pPr/>
              <a:t>‹#›</a:t>
            </a:fld>
            <a:endParaRPr lang="en-US"/>
          </a:p>
        </p:txBody>
      </p:sp>
    </p:spTree>
    <p:extLst>
      <p:ext uri="{BB962C8B-B14F-4D97-AF65-F5344CB8AC3E}">
        <p14:creationId xmlns:p14="http://schemas.microsoft.com/office/powerpoint/2010/main" val="105917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E8024A-ECEC-8648-AA62-ADE4F0FD4FF4}"/>
              </a:ext>
            </a:extLst>
          </p:cNvPr>
          <p:cNvSpPr>
            <a:spLocks noGrp="1"/>
          </p:cNvSpPr>
          <p:nvPr>
            <p:ph type="dt" sz="half" idx="10"/>
          </p:nvPr>
        </p:nvSpPr>
        <p:spPr/>
        <p:txBody>
          <a:bodyPr/>
          <a:lstStyle/>
          <a:p>
            <a:fld id="{36DBF344-7AFA-C447-82EB-17F87DC27E38}" type="datetimeFigureOut">
              <a:rPr lang="en-US" smtClean="0"/>
              <a:pPr/>
              <a:t>9/7/20</a:t>
            </a:fld>
            <a:endParaRPr lang="en-US"/>
          </a:p>
        </p:txBody>
      </p:sp>
      <p:sp>
        <p:nvSpPr>
          <p:cNvPr id="3" name="Footer Placeholder 2">
            <a:extLst>
              <a:ext uri="{FF2B5EF4-FFF2-40B4-BE49-F238E27FC236}">
                <a16:creationId xmlns:a16="http://schemas.microsoft.com/office/drawing/2014/main" id="{7D399F79-8246-9B4F-B34E-5F68F57829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964A13-706A-7241-AA0F-EB8CFEFED54A}"/>
              </a:ext>
            </a:extLst>
          </p:cNvPr>
          <p:cNvSpPr>
            <a:spLocks noGrp="1"/>
          </p:cNvSpPr>
          <p:nvPr>
            <p:ph type="sldNum" sz="quarter" idx="12"/>
          </p:nvPr>
        </p:nvSpPr>
        <p:spPr/>
        <p:txBody>
          <a:bodyPr/>
          <a:lstStyle/>
          <a:p>
            <a:fld id="{B6E9F6D4-ABD1-B94A-B6FF-0182A43D8015}" type="slidenum">
              <a:rPr lang="en-US" smtClean="0"/>
              <a:pPr/>
              <a:t>‹#›</a:t>
            </a:fld>
            <a:endParaRPr lang="en-US"/>
          </a:p>
        </p:txBody>
      </p:sp>
    </p:spTree>
    <p:extLst>
      <p:ext uri="{BB962C8B-B14F-4D97-AF65-F5344CB8AC3E}">
        <p14:creationId xmlns:p14="http://schemas.microsoft.com/office/powerpoint/2010/main" val="20476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EFEB2-4793-7941-A5A0-54E55076EE1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27D2365-845F-A645-A216-64B00C8C311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3451F8-7581-A74E-8305-BA28DF0776A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AC608AF-2AC9-3A4F-B637-39F57281B8CE}"/>
              </a:ext>
            </a:extLst>
          </p:cNvPr>
          <p:cNvSpPr>
            <a:spLocks noGrp="1"/>
          </p:cNvSpPr>
          <p:nvPr>
            <p:ph type="dt" sz="half" idx="10"/>
          </p:nvPr>
        </p:nvSpPr>
        <p:spPr/>
        <p:txBody>
          <a:bodyPr/>
          <a:lstStyle/>
          <a:p>
            <a:fld id="{36DBF344-7AFA-C447-82EB-17F87DC27E38}" type="datetimeFigureOut">
              <a:rPr lang="en-US" smtClean="0"/>
              <a:pPr/>
              <a:t>9/7/20</a:t>
            </a:fld>
            <a:endParaRPr lang="en-US"/>
          </a:p>
        </p:txBody>
      </p:sp>
      <p:sp>
        <p:nvSpPr>
          <p:cNvPr id="6" name="Footer Placeholder 5">
            <a:extLst>
              <a:ext uri="{FF2B5EF4-FFF2-40B4-BE49-F238E27FC236}">
                <a16:creationId xmlns:a16="http://schemas.microsoft.com/office/drawing/2014/main" id="{C2A24663-D5C8-444B-8EBA-4147F4108C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FDA439-09B5-FD41-BCD0-27A0BB87B7E3}"/>
              </a:ext>
            </a:extLst>
          </p:cNvPr>
          <p:cNvSpPr>
            <a:spLocks noGrp="1"/>
          </p:cNvSpPr>
          <p:nvPr>
            <p:ph type="sldNum" sz="quarter" idx="12"/>
          </p:nvPr>
        </p:nvSpPr>
        <p:spPr/>
        <p:txBody>
          <a:bodyPr/>
          <a:lstStyle/>
          <a:p>
            <a:fld id="{B6E9F6D4-ABD1-B94A-B6FF-0182A43D8015}" type="slidenum">
              <a:rPr lang="en-US" smtClean="0"/>
              <a:pPr/>
              <a:t>‹#›</a:t>
            </a:fld>
            <a:endParaRPr lang="en-US"/>
          </a:p>
        </p:txBody>
      </p:sp>
    </p:spTree>
    <p:extLst>
      <p:ext uri="{BB962C8B-B14F-4D97-AF65-F5344CB8AC3E}">
        <p14:creationId xmlns:p14="http://schemas.microsoft.com/office/powerpoint/2010/main" val="2167508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DBF344-7AFA-C447-82EB-17F87DC27E38}"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8761-9BE8-5B48-8B2F-6E7C2510401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4CF16AB-F77A-B844-8D64-4DDC21FFCBA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987D3C4-CF53-F14A-8449-0FBCEF73DB2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DF97D6-BD83-4547-ACC4-87F2740C637F}"/>
              </a:ext>
            </a:extLst>
          </p:cNvPr>
          <p:cNvSpPr>
            <a:spLocks noGrp="1"/>
          </p:cNvSpPr>
          <p:nvPr>
            <p:ph type="dt" sz="half" idx="10"/>
          </p:nvPr>
        </p:nvSpPr>
        <p:spPr/>
        <p:txBody>
          <a:bodyPr/>
          <a:lstStyle/>
          <a:p>
            <a:fld id="{36DBF344-7AFA-C447-82EB-17F87DC27E38}" type="datetimeFigureOut">
              <a:rPr lang="en-US" smtClean="0"/>
              <a:pPr/>
              <a:t>9/7/20</a:t>
            </a:fld>
            <a:endParaRPr lang="en-US"/>
          </a:p>
        </p:txBody>
      </p:sp>
      <p:sp>
        <p:nvSpPr>
          <p:cNvPr id="6" name="Footer Placeholder 5">
            <a:extLst>
              <a:ext uri="{FF2B5EF4-FFF2-40B4-BE49-F238E27FC236}">
                <a16:creationId xmlns:a16="http://schemas.microsoft.com/office/drawing/2014/main" id="{ABC64298-4F5B-554F-A14F-6DC38B1DB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516D03-4F75-1749-87C8-5D2602D3BB66}"/>
              </a:ext>
            </a:extLst>
          </p:cNvPr>
          <p:cNvSpPr>
            <a:spLocks noGrp="1"/>
          </p:cNvSpPr>
          <p:nvPr>
            <p:ph type="sldNum" sz="quarter" idx="12"/>
          </p:nvPr>
        </p:nvSpPr>
        <p:spPr/>
        <p:txBody>
          <a:bodyPr/>
          <a:lstStyle/>
          <a:p>
            <a:fld id="{B6E9F6D4-ABD1-B94A-B6FF-0182A43D8015}" type="slidenum">
              <a:rPr lang="en-US" smtClean="0"/>
              <a:pPr/>
              <a:t>‹#›</a:t>
            </a:fld>
            <a:endParaRPr lang="en-US"/>
          </a:p>
        </p:txBody>
      </p:sp>
    </p:spTree>
    <p:extLst>
      <p:ext uri="{BB962C8B-B14F-4D97-AF65-F5344CB8AC3E}">
        <p14:creationId xmlns:p14="http://schemas.microsoft.com/office/powerpoint/2010/main" val="1559175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D23C8-EAE2-CF48-8306-5ECEF48504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1B0D49-3FA2-3B49-A60E-FCC02B17BB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6ACCE-5693-A942-A9E4-2F5B839B1B65}"/>
              </a:ext>
            </a:extLst>
          </p:cNvPr>
          <p:cNvSpPr>
            <a:spLocks noGrp="1"/>
          </p:cNvSpPr>
          <p:nvPr>
            <p:ph type="dt" sz="half" idx="10"/>
          </p:nvPr>
        </p:nvSpPr>
        <p:spPr/>
        <p:txBody>
          <a:bodyPr/>
          <a:lstStyle/>
          <a:p>
            <a:fld id="{36DBF344-7AFA-C447-82EB-17F87DC27E38}" type="datetimeFigureOut">
              <a:rPr lang="en-US" smtClean="0"/>
              <a:pPr/>
              <a:t>9/7/20</a:t>
            </a:fld>
            <a:endParaRPr lang="en-US"/>
          </a:p>
        </p:txBody>
      </p:sp>
      <p:sp>
        <p:nvSpPr>
          <p:cNvPr id="5" name="Footer Placeholder 4">
            <a:extLst>
              <a:ext uri="{FF2B5EF4-FFF2-40B4-BE49-F238E27FC236}">
                <a16:creationId xmlns:a16="http://schemas.microsoft.com/office/drawing/2014/main" id="{492BB78A-562F-344E-9ABA-29D5D44D5A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A74AB9-E3EA-9C43-A6D3-7E88B8B43829}"/>
              </a:ext>
            </a:extLst>
          </p:cNvPr>
          <p:cNvSpPr>
            <a:spLocks noGrp="1"/>
          </p:cNvSpPr>
          <p:nvPr>
            <p:ph type="sldNum" sz="quarter" idx="12"/>
          </p:nvPr>
        </p:nvSpPr>
        <p:spPr/>
        <p:txBody>
          <a:bodyPr/>
          <a:lstStyle/>
          <a:p>
            <a:fld id="{B6E9F6D4-ABD1-B94A-B6FF-0182A43D8015}" type="slidenum">
              <a:rPr lang="en-US" smtClean="0"/>
              <a:pPr/>
              <a:t>‹#›</a:t>
            </a:fld>
            <a:endParaRPr lang="en-US"/>
          </a:p>
        </p:txBody>
      </p:sp>
    </p:spTree>
    <p:extLst>
      <p:ext uri="{BB962C8B-B14F-4D97-AF65-F5344CB8AC3E}">
        <p14:creationId xmlns:p14="http://schemas.microsoft.com/office/powerpoint/2010/main" val="47150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03E938-ED86-2449-9F7A-C0E458FE82C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134630-A4D2-ED44-9EE3-3917AF357C8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4D30A2-695D-594A-B27B-342351444851}"/>
              </a:ext>
            </a:extLst>
          </p:cNvPr>
          <p:cNvSpPr>
            <a:spLocks noGrp="1"/>
          </p:cNvSpPr>
          <p:nvPr>
            <p:ph type="dt" sz="half" idx="10"/>
          </p:nvPr>
        </p:nvSpPr>
        <p:spPr/>
        <p:txBody>
          <a:bodyPr/>
          <a:lstStyle/>
          <a:p>
            <a:fld id="{36DBF344-7AFA-C447-82EB-17F87DC27E38}" type="datetimeFigureOut">
              <a:rPr lang="en-US" smtClean="0"/>
              <a:pPr/>
              <a:t>9/7/20</a:t>
            </a:fld>
            <a:endParaRPr lang="en-US"/>
          </a:p>
        </p:txBody>
      </p:sp>
      <p:sp>
        <p:nvSpPr>
          <p:cNvPr id="5" name="Footer Placeholder 4">
            <a:extLst>
              <a:ext uri="{FF2B5EF4-FFF2-40B4-BE49-F238E27FC236}">
                <a16:creationId xmlns:a16="http://schemas.microsoft.com/office/drawing/2014/main" id="{B6342938-D481-4B4B-B599-49A58C4F0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D40FB8-F85B-954A-BB58-AA66382281AA}"/>
              </a:ext>
            </a:extLst>
          </p:cNvPr>
          <p:cNvSpPr>
            <a:spLocks noGrp="1"/>
          </p:cNvSpPr>
          <p:nvPr>
            <p:ph type="sldNum" sz="quarter" idx="12"/>
          </p:nvPr>
        </p:nvSpPr>
        <p:spPr/>
        <p:txBody>
          <a:bodyPr/>
          <a:lstStyle/>
          <a:p>
            <a:fld id="{B6E9F6D4-ABD1-B94A-B6FF-0182A43D8015}" type="slidenum">
              <a:rPr lang="en-US" smtClean="0"/>
              <a:pPr/>
              <a:t>‹#›</a:t>
            </a:fld>
            <a:endParaRPr lang="en-US"/>
          </a:p>
        </p:txBody>
      </p:sp>
    </p:spTree>
    <p:extLst>
      <p:ext uri="{BB962C8B-B14F-4D97-AF65-F5344CB8AC3E}">
        <p14:creationId xmlns:p14="http://schemas.microsoft.com/office/powerpoint/2010/main" val="4077575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DBF344-7AFA-C447-82EB-17F87DC27E38}"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DBF344-7AFA-C447-82EB-17F87DC27E38}" type="datetimeFigureOut">
              <a:rPr lang="en-US" smtClean="0"/>
              <a:pPr/>
              <a:t>9/7/20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DBF344-7AFA-C447-82EB-17F87DC27E38}" type="datetimeFigureOut">
              <a:rPr lang="en-US" smtClean="0"/>
              <a:pPr/>
              <a:t>9/7/20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DBF344-7AFA-C447-82EB-17F87DC27E38}" type="datetimeFigureOut">
              <a:rPr lang="en-US" smtClean="0"/>
              <a:pPr/>
              <a:t>9/7/20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BF344-7AFA-C447-82EB-17F87DC27E38}" type="datetimeFigureOut">
              <a:rPr lang="en-US" smtClean="0"/>
              <a:pPr/>
              <a:t>9/7/20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DBF344-7AFA-C447-82EB-17F87DC27E38}" type="datetimeFigureOut">
              <a:rPr lang="en-US" smtClean="0"/>
              <a:pPr/>
              <a:t>9/7/20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DBF344-7AFA-C447-82EB-17F87DC27E38}" type="datetimeFigureOut">
              <a:rPr lang="en-US" smtClean="0"/>
              <a:pPr/>
              <a:t>9/7/20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DBF344-7AFA-C447-82EB-17F87DC27E38}" type="datetimeFigureOut">
              <a:rPr lang="en-US" smtClean="0"/>
              <a:pPr/>
              <a:t>9/7/20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E9F6D4-ABD1-B94A-B6FF-0182A43D8015}"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FF8FB9-E962-1B46-B843-C3C3930EEC1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308AC8-2FEA-C041-977F-2C5C3EB6FAA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DBDE8-A61F-C247-8882-79340CE9070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6DBF344-7AFA-C447-82EB-17F87DC27E38}" type="datetimeFigureOut">
              <a:rPr lang="en-US" smtClean="0"/>
              <a:pPr/>
              <a:t>9/7/20</a:t>
            </a:fld>
            <a:endParaRPr lang="en-US"/>
          </a:p>
        </p:txBody>
      </p:sp>
      <p:sp>
        <p:nvSpPr>
          <p:cNvPr id="5" name="Footer Placeholder 4">
            <a:extLst>
              <a:ext uri="{FF2B5EF4-FFF2-40B4-BE49-F238E27FC236}">
                <a16:creationId xmlns:a16="http://schemas.microsoft.com/office/drawing/2014/main" id="{7A981907-6825-084E-9CBA-4CD7E4ECAB3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DE90FE-0B5A-6546-B3D3-9BD47F64B4F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E9F6D4-ABD1-B94A-B6FF-0182A43D8015}" type="slidenum">
              <a:rPr lang="en-US" smtClean="0"/>
              <a:pPr/>
              <a:t>‹#›</a:t>
            </a:fld>
            <a:endParaRPr lang="en-US"/>
          </a:p>
        </p:txBody>
      </p:sp>
    </p:spTree>
    <p:extLst>
      <p:ext uri="{BB962C8B-B14F-4D97-AF65-F5344CB8AC3E}">
        <p14:creationId xmlns:p14="http://schemas.microsoft.com/office/powerpoint/2010/main" val="22380085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youtube.com/watch?v=yeikqw0kyqI" TargetMode="Externa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rLIFCUSECNI" TargetMode="External"/><Relationship Id="rId2" Type="http://schemas.openxmlformats.org/officeDocument/2006/relationships/hyperlink" Target="https://www.youtube.com/watch?v=_TGJvssRc9w" TargetMode="Externa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hyperlink" Target="https://revel-ise.pearson.com/eps/sanvan/api/item/2684430a-c815-4a88-bd18-ef6f95b3db6a/1/file/sayre-world-of-art-8e_v3/OPS/xhtml/glossary.xhtml%23P700049689300000000000000000302A" TargetMode="External"/><Relationship Id="rId2" Type="http://schemas.openxmlformats.org/officeDocument/2006/relationships/image" Target="../media/image57.png"/><Relationship Id="rId1" Type="http://schemas.openxmlformats.org/officeDocument/2006/relationships/slideLayout" Target="../slideLayouts/slideLayout12.xml"/><Relationship Id="rId4" Type="http://schemas.openxmlformats.org/officeDocument/2006/relationships/hyperlink" Target="https://www.youtube.com/watch?v=SNKn4PORGBI"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SNKn4PORGBI" TargetMode="External"/><Relationship Id="rId2" Type="http://schemas.openxmlformats.org/officeDocument/2006/relationships/hyperlink" Target="https://www.youtube.com/watch?v=JHw5_1Hopsc" TargetMode="Externa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wogKeYH2wEE" TargetMode="External"/><Relationship Id="rId2" Type="http://schemas.openxmlformats.org/officeDocument/2006/relationships/hyperlink" Target="https://revel-ise.pearson.com/eps/sanvan/api/item/2684430a-c815-4a88-bd18-ef6f95b3db6a/1/file/sayre-world-of-art-8e_v3/OPS/xhtml/glossary.xhtml%23P7000496893000000000000000003191" TargetMode="External"/><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hyperlink" Target="https://www.youtube.com/watch?v=SNKn4PORGBI"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youtube.com/watch?v=SNKn4PORGBI" TargetMode="Externa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hyperlink" Target="https://www.youtube.com/watch?v=ajx3d7PTm68" TargetMode="Externa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youtube.com/watch?v=IVDknfgTJ2Q" TargetMode="Externa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hyperlink" Target="https://www.youtube.com/watch?v=Wq8KhMjLAWc" TargetMode="Externa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hyperlink" Target="https://www.youtube.com/watch?v=50iZL2XmBos" TargetMode="Externa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hyperlink" Target="https://revel-ise.pearson.com/eps/sanvan/api/item/2684430a-c815-4a88-bd18-ef6f95b3db6a/1/file/sayre-world-of-art-8e_v3/OPS/xhtml/glossary.xhtml%23P7000496893000000000000000003075" TargetMode="External"/><Relationship Id="rId2" Type="http://schemas.openxmlformats.org/officeDocument/2006/relationships/hyperlink" Target="https://revel-ise.pearson.com/eps/sanvan/api/item/2684430a-c815-4a88-bd18-ef6f95b3db6a/1/file/sayre-world-of-art-8e_v3/OPS/xhtml/glossary.xhtml%23P7000496893000000000000000002FCC" TargetMode="External"/><Relationship Id="rId1" Type="http://schemas.openxmlformats.org/officeDocument/2006/relationships/slideLayout" Target="../slideLayouts/slideLayout12.xml"/><Relationship Id="rId6" Type="http://schemas.openxmlformats.org/officeDocument/2006/relationships/hyperlink" Target="https://revel-ise.pearson.com/eps/sanvan/api/item/2684430a-c815-4a88-bd18-ef6f95b3db6a/1/file/sayre-world-of-art-8e_v3/OPS/xhtml/glossary.xhtml%23P700049689300000000000000000303C" TargetMode="External"/><Relationship Id="rId5" Type="http://schemas.openxmlformats.org/officeDocument/2006/relationships/hyperlink" Target="https://revel-ise.pearson.com/eps/sanvan/api/item/2684430a-c815-4a88-bd18-ef6f95b3db6a/1/file/sayre-world-of-art-8e_v3/OPS/xhtml/glossary.xhtml%23P7000496893000000000000000002F9C" TargetMode="External"/><Relationship Id="rId4" Type="http://schemas.openxmlformats.org/officeDocument/2006/relationships/hyperlink" Target="https://revel-ise.pearson.com/eps/sanvan/api/item/2684430a-c815-4a88-bd18-ef6f95b3db6a/1/file/sayre-world-of-art-8e_v3/OPS/xhtml/glossary.xhtml%23P7000496893000000000000000002F0E" TargetMode="External"/></Relationships>
</file>

<file path=ppt/slides/_rels/slide69.xml.rels><?xml version="1.0" encoding="UTF-8" standalone="yes"?>
<Relationships xmlns="http://schemas.openxmlformats.org/package/2006/relationships"><Relationship Id="rId2" Type="http://schemas.openxmlformats.org/officeDocument/2006/relationships/hyperlink" Target="https://revel-ise.pearson.com/eps/sanvan/api/item/2684430a-c815-4a88-bd18-ef6f95b3db6a/1/file/sayre-world-of-art-8e_v3/OPS/xhtml/glossary.xhtml%23P70004968930000000000000000030D3"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hyperlink" Target="https://www.youtube.com/watch?v=45e1XuA-oLY" TargetMode="Externa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youtube.com/watch?v=0pIfyTXphgE" TargetMode="Externa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youtube.com/watch?v=vtxPupFohQA" TargetMode="Externa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youtube.com/watch?v=rYFB7_0MvHo" TargetMode="Externa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s://www.youtube.com/watch?v=VMWMq4AEyjU" TargetMode="Externa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s://www.youtube.com/watch?v=Dg0IyGUVXaQ"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51329" y="-18682"/>
            <a:ext cx="7920318" cy="1659223"/>
          </a:xfrm>
        </p:spPr>
        <p:txBody>
          <a:bodyPr>
            <a:normAutofit fontScale="90000"/>
          </a:bodyPr>
          <a:lstStyle/>
          <a:p>
            <a:br>
              <a:rPr lang="en-US" sz="6000" dirty="0">
                <a:solidFill>
                  <a:schemeClr val="bg1"/>
                </a:solidFill>
              </a:rPr>
            </a:br>
            <a:r>
              <a:rPr lang="en-US" dirty="0">
                <a:solidFill>
                  <a:schemeClr val="bg1"/>
                </a:solidFill>
              </a:rPr>
              <a:t>Week 3 – Drawing, Painting, Printing, Photography, and Film</a:t>
            </a:r>
            <a:endParaRPr lang="en-US" dirty="0">
              <a:solidFill>
                <a:srgbClr val="FF0000"/>
              </a:solidFill>
            </a:endParaRPr>
          </a:p>
        </p:txBody>
      </p:sp>
      <p:sp>
        <p:nvSpPr>
          <p:cNvPr id="5" name="Subtitle 2"/>
          <p:cNvSpPr>
            <a:spLocks noGrp="1"/>
          </p:cNvSpPr>
          <p:nvPr>
            <p:ph type="subTitle" idx="1"/>
          </p:nvPr>
        </p:nvSpPr>
        <p:spPr>
          <a:xfrm>
            <a:off x="1311088" y="1875853"/>
            <a:ext cx="6400800" cy="719429"/>
          </a:xfrm>
        </p:spPr>
        <p:txBody>
          <a:bodyPr/>
          <a:lstStyle/>
          <a:p>
            <a:r>
              <a:rPr lang="en-US" dirty="0">
                <a:solidFill>
                  <a:schemeClr val="tx1">
                    <a:lumMod val="65000"/>
                  </a:schemeClr>
                </a:solidFill>
              </a:rPr>
              <a:t>ARTS 1301 Art Appreciation</a:t>
            </a:r>
          </a:p>
        </p:txBody>
      </p:sp>
      <p:pic>
        <p:nvPicPr>
          <p:cNvPr id="4" name="Picture 3">
            <a:extLst>
              <a:ext uri="{FF2B5EF4-FFF2-40B4-BE49-F238E27FC236}">
                <a16:creationId xmlns:a16="http://schemas.microsoft.com/office/drawing/2014/main" id="{6FAB1994-E567-9D40-B5F6-8A47A3AEC3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87851" y="2702859"/>
            <a:ext cx="4768297" cy="3397920"/>
          </a:xfrm>
          <a:prstGeom prst="rect">
            <a:avLst/>
          </a:prstGeom>
        </p:spPr>
      </p:pic>
    </p:spTree>
    <p:extLst>
      <p:ext uri="{BB962C8B-B14F-4D97-AF65-F5344CB8AC3E}">
        <p14:creationId xmlns:p14="http://schemas.microsoft.com/office/powerpoint/2010/main" val="446573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332100-D312-FE4F-AC5F-2477E61E082B}"/>
              </a:ext>
            </a:extLst>
          </p:cNvPr>
          <p:cNvPicPr>
            <a:picLocks noChangeAspect="1"/>
          </p:cNvPicPr>
          <p:nvPr/>
        </p:nvPicPr>
        <p:blipFill>
          <a:blip r:embed="rId2"/>
          <a:stretch>
            <a:fillRect/>
          </a:stretch>
        </p:blipFill>
        <p:spPr>
          <a:xfrm>
            <a:off x="1073727" y="1413349"/>
            <a:ext cx="6917689" cy="4972922"/>
          </a:xfrm>
          <a:prstGeom prst="rect">
            <a:avLst/>
          </a:prstGeom>
        </p:spPr>
      </p:pic>
    </p:spTree>
    <p:extLst>
      <p:ext uri="{BB962C8B-B14F-4D97-AF65-F5344CB8AC3E}">
        <p14:creationId xmlns:p14="http://schemas.microsoft.com/office/powerpoint/2010/main" val="1383965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073727" y="274782"/>
            <a:ext cx="6331527" cy="681182"/>
          </a:xfrm>
        </p:spPr>
        <p:txBody>
          <a:bodyPr>
            <a:noAutofit/>
          </a:bodyPr>
          <a:lstStyle/>
          <a:p>
            <a:r>
              <a:rPr lang="en-US" sz="4800" dirty="0">
                <a:solidFill>
                  <a:schemeClr val="bg1"/>
                </a:solidFill>
              </a:rPr>
              <a:t>PASTEL drawing</a:t>
            </a:r>
          </a:p>
        </p:txBody>
      </p:sp>
      <p:sp>
        <p:nvSpPr>
          <p:cNvPr id="8" name="Subtitle 2">
            <a:extLst>
              <a:ext uri="{FF2B5EF4-FFF2-40B4-BE49-F238E27FC236}">
                <a16:creationId xmlns:a16="http://schemas.microsoft.com/office/drawing/2014/main" id="{A7A86909-81C8-154A-B044-136CA75B4314}"/>
              </a:ext>
            </a:extLst>
          </p:cNvPr>
          <p:cNvSpPr txBox="1">
            <a:spLocks/>
          </p:cNvSpPr>
          <p:nvPr/>
        </p:nvSpPr>
        <p:spPr>
          <a:xfrm>
            <a:off x="498764" y="1175327"/>
            <a:ext cx="8146471" cy="282517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a:solidFill>
                  <a:schemeClr val="bg1"/>
                </a:solidFill>
              </a:rPr>
              <a:t>Made with pure pigments and compressed into sticks or made into pencils. Usually very soft. Pastels blend very well and require a rough surface paper for the pigment to stay.</a:t>
            </a:r>
          </a:p>
        </p:txBody>
      </p:sp>
      <p:pic>
        <p:nvPicPr>
          <p:cNvPr id="7170" name="Picture 2" descr="Image result for drawing pastels">
            <a:extLst>
              <a:ext uri="{FF2B5EF4-FFF2-40B4-BE49-F238E27FC236}">
                <a16:creationId xmlns:a16="http://schemas.microsoft.com/office/drawing/2014/main" id="{74614D0C-53D4-654B-B0EB-2093BC3CA65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96345" y="3325956"/>
            <a:ext cx="4894793" cy="325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819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8976B7-A228-444E-A60B-523B1751DB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60708" y="553238"/>
            <a:ext cx="4822583" cy="5751524"/>
          </a:xfrm>
          <a:prstGeom prst="rect">
            <a:avLst/>
          </a:prstGeom>
        </p:spPr>
      </p:pic>
    </p:spTree>
    <p:extLst>
      <p:ext uri="{BB962C8B-B14F-4D97-AF65-F5344CB8AC3E}">
        <p14:creationId xmlns:p14="http://schemas.microsoft.com/office/powerpoint/2010/main" val="3244369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446226-C98D-844E-96CC-E61245D2C0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46702" y="845589"/>
            <a:ext cx="7250595" cy="5166822"/>
          </a:xfrm>
          <a:prstGeom prst="rect">
            <a:avLst/>
          </a:prstGeom>
        </p:spPr>
      </p:pic>
    </p:spTree>
    <p:extLst>
      <p:ext uri="{BB962C8B-B14F-4D97-AF65-F5344CB8AC3E}">
        <p14:creationId xmlns:p14="http://schemas.microsoft.com/office/powerpoint/2010/main" val="2326494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Image result for pen and ink">
            <a:extLst>
              <a:ext uri="{FF2B5EF4-FFF2-40B4-BE49-F238E27FC236}">
                <a16:creationId xmlns:a16="http://schemas.microsoft.com/office/drawing/2014/main" id="{FC591032-0304-D24D-AB37-CF353CDA464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29175" y="3185335"/>
            <a:ext cx="4314825" cy="4314825"/>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p:cNvSpPr>
            <a:spLocks noGrp="1"/>
          </p:cNvSpPr>
          <p:nvPr>
            <p:ph type="subTitle" idx="1"/>
          </p:nvPr>
        </p:nvSpPr>
        <p:spPr>
          <a:xfrm>
            <a:off x="1073727" y="274782"/>
            <a:ext cx="6331527" cy="681182"/>
          </a:xfrm>
        </p:spPr>
        <p:txBody>
          <a:bodyPr>
            <a:noAutofit/>
          </a:bodyPr>
          <a:lstStyle/>
          <a:p>
            <a:r>
              <a:rPr lang="en-US" sz="4800" dirty="0">
                <a:solidFill>
                  <a:schemeClr val="bg1"/>
                </a:solidFill>
              </a:rPr>
              <a:t>INK drawing</a:t>
            </a:r>
          </a:p>
        </p:txBody>
      </p:sp>
      <p:sp>
        <p:nvSpPr>
          <p:cNvPr id="8" name="Subtitle 2">
            <a:extLst>
              <a:ext uri="{FF2B5EF4-FFF2-40B4-BE49-F238E27FC236}">
                <a16:creationId xmlns:a16="http://schemas.microsoft.com/office/drawing/2014/main" id="{A7A86909-81C8-154A-B044-136CA75B4314}"/>
              </a:ext>
            </a:extLst>
          </p:cNvPr>
          <p:cNvSpPr txBox="1">
            <a:spLocks/>
          </p:cNvSpPr>
          <p:nvPr/>
        </p:nvSpPr>
        <p:spPr>
          <a:xfrm>
            <a:off x="498764" y="1175327"/>
            <a:ext cx="8146471" cy="282517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a:solidFill>
                  <a:schemeClr val="bg1"/>
                </a:solidFill>
              </a:rPr>
              <a:t>Drawing ink is made with finely powdered carbon in a suspension of distilled water. The black ink can be drawn with a pen or diluted with water and painted as various grays with a brush. There are color inks that use dyes.</a:t>
            </a:r>
          </a:p>
        </p:txBody>
      </p:sp>
    </p:spTree>
    <p:extLst>
      <p:ext uri="{BB962C8B-B14F-4D97-AF65-F5344CB8AC3E}">
        <p14:creationId xmlns:p14="http://schemas.microsoft.com/office/powerpoint/2010/main" val="1336578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A7A86909-81C8-154A-B044-136CA75B4314}"/>
              </a:ext>
            </a:extLst>
          </p:cNvPr>
          <p:cNvSpPr txBox="1">
            <a:spLocks/>
          </p:cNvSpPr>
          <p:nvPr/>
        </p:nvSpPr>
        <p:spPr>
          <a:xfrm>
            <a:off x="498764" y="1175327"/>
            <a:ext cx="8146471" cy="282517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dirty="0">
              <a:solidFill>
                <a:schemeClr val="bg1"/>
              </a:solidFill>
            </a:endParaRPr>
          </a:p>
        </p:txBody>
      </p:sp>
      <p:pic>
        <p:nvPicPr>
          <p:cNvPr id="10242" name="Picture 2" descr="Image result for pen and ink">
            <a:extLst>
              <a:ext uri="{FF2B5EF4-FFF2-40B4-BE49-F238E27FC236}">
                <a16:creationId xmlns:a16="http://schemas.microsoft.com/office/drawing/2014/main" id="{92306D27-DFE7-C942-9108-A9B061544F4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17944" y="3060663"/>
            <a:ext cx="4726056" cy="353998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pen and ink">
            <a:extLst>
              <a:ext uri="{FF2B5EF4-FFF2-40B4-BE49-F238E27FC236}">
                <a16:creationId xmlns:a16="http://schemas.microsoft.com/office/drawing/2014/main" id="{10821C87-FA42-9A40-84A0-63FADC638B0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8764" y="676563"/>
            <a:ext cx="3979083" cy="382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198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A7A86909-81C8-154A-B044-136CA75B4314}"/>
              </a:ext>
            </a:extLst>
          </p:cNvPr>
          <p:cNvSpPr txBox="1">
            <a:spLocks/>
          </p:cNvSpPr>
          <p:nvPr/>
        </p:nvSpPr>
        <p:spPr>
          <a:xfrm>
            <a:off x="498764" y="1175327"/>
            <a:ext cx="8146471" cy="282517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dirty="0">
              <a:solidFill>
                <a:schemeClr val="bg1"/>
              </a:solidFill>
            </a:endParaRPr>
          </a:p>
        </p:txBody>
      </p:sp>
      <p:pic>
        <p:nvPicPr>
          <p:cNvPr id="6" name="Picture 5">
            <a:extLst>
              <a:ext uri="{FF2B5EF4-FFF2-40B4-BE49-F238E27FC236}">
                <a16:creationId xmlns:a16="http://schemas.microsoft.com/office/drawing/2014/main" id="{94D07E62-3E0C-4E43-A5DB-421F61D61DA5}"/>
              </a:ext>
            </a:extLst>
          </p:cNvPr>
          <p:cNvPicPr>
            <a:picLocks noChangeAspect="1"/>
          </p:cNvPicPr>
          <p:nvPr/>
        </p:nvPicPr>
        <p:blipFill>
          <a:blip r:embed="rId2"/>
          <a:stretch>
            <a:fillRect/>
          </a:stretch>
        </p:blipFill>
        <p:spPr>
          <a:xfrm>
            <a:off x="4911435" y="1630218"/>
            <a:ext cx="3733800" cy="4953000"/>
          </a:xfrm>
          <a:prstGeom prst="rect">
            <a:avLst/>
          </a:prstGeom>
        </p:spPr>
      </p:pic>
      <p:pic>
        <p:nvPicPr>
          <p:cNvPr id="7" name="Picture 6">
            <a:extLst>
              <a:ext uri="{FF2B5EF4-FFF2-40B4-BE49-F238E27FC236}">
                <a16:creationId xmlns:a16="http://schemas.microsoft.com/office/drawing/2014/main" id="{E66869CD-2766-6C44-9666-62409A1266FE}"/>
              </a:ext>
            </a:extLst>
          </p:cNvPr>
          <p:cNvPicPr>
            <a:picLocks noChangeAspect="1"/>
          </p:cNvPicPr>
          <p:nvPr/>
        </p:nvPicPr>
        <p:blipFill>
          <a:blip r:embed="rId3"/>
          <a:stretch>
            <a:fillRect/>
          </a:stretch>
        </p:blipFill>
        <p:spPr>
          <a:xfrm>
            <a:off x="561790" y="1175327"/>
            <a:ext cx="4358680" cy="4733104"/>
          </a:xfrm>
          <a:prstGeom prst="rect">
            <a:avLst/>
          </a:prstGeom>
        </p:spPr>
      </p:pic>
    </p:spTree>
    <p:extLst>
      <p:ext uri="{BB962C8B-B14F-4D97-AF65-F5344CB8AC3E}">
        <p14:creationId xmlns:p14="http://schemas.microsoft.com/office/powerpoint/2010/main" val="1869242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descr="Image result for artist markers">
            <a:extLst>
              <a:ext uri="{FF2B5EF4-FFF2-40B4-BE49-F238E27FC236}">
                <a16:creationId xmlns:a16="http://schemas.microsoft.com/office/drawing/2014/main" id="{EED35B2E-3A6C-EA45-826A-8CD5F597261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14874" y="2911471"/>
            <a:ext cx="4108986" cy="4108986"/>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190C60E3-5C4E-2743-A032-B12065CAE2E3}"/>
              </a:ext>
            </a:extLst>
          </p:cNvPr>
          <p:cNvSpPr txBox="1">
            <a:spLocks/>
          </p:cNvSpPr>
          <p:nvPr/>
        </p:nvSpPr>
        <p:spPr>
          <a:xfrm>
            <a:off x="481499" y="1054130"/>
            <a:ext cx="8181001" cy="3968173"/>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a:solidFill>
                  <a:schemeClr val="bg1"/>
                </a:solidFill>
              </a:rPr>
              <a:t>Markers are made with dyes suspended in an alcohol medium. Unlike pigment, dyes will fade in ultraviolet light. Markers come in pens, wide and narrow. The professional designer markers are available particularly in light values, that can be layered to make darker values. Used primarily for fast illustrating. Brand names include </a:t>
            </a:r>
          </a:p>
          <a:p>
            <a:pPr algn="l"/>
            <a:r>
              <a:rPr lang="en-US" dirty="0" err="1">
                <a:solidFill>
                  <a:schemeClr val="bg1"/>
                </a:solidFill>
              </a:rPr>
              <a:t>Chartpak</a:t>
            </a:r>
            <a:r>
              <a:rPr lang="en-US" dirty="0">
                <a:solidFill>
                  <a:schemeClr val="bg1"/>
                </a:solidFill>
              </a:rPr>
              <a:t> markers </a:t>
            </a:r>
          </a:p>
          <a:p>
            <a:pPr algn="l"/>
            <a:r>
              <a:rPr lang="en-US" dirty="0">
                <a:solidFill>
                  <a:schemeClr val="bg1"/>
                </a:solidFill>
              </a:rPr>
              <a:t>and Prismacolor.</a:t>
            </a:r>
          </a:p>
          <a:p>
            <a:pPr algn="l"/>
            <a:endParaRPr lang="en-US" dirty="0">
              <a:solidFill>
                <a:schemeClr val="bg1"/>
              </a:solidFill>
            </a:endParaRPr>
          </a:p>
        </p:txBody>
      </p:sp>
      <p:sp>
        <p:nvSpPr>
          <p:cNvPr id="7" name="Subtitle 2">
            <a:extLst>
              <a:ext uri="{FF2B5EF4-FFF2-40B4-BE49-F238E27FC236}">
                <a16:creationId xmlns:a16="http://schemas.microsoft.com/office/drawing/2014/main" id="{B2DF3C6C-CC0D-2D4B-A1BF-1F7A1BC292FC}"/>
              </a:ext>
            </a:extLst>
          </p:cNvPr>
          <p:cNvSpPr>
            <a:spLocks noGrp="1"/>
          </p:cNvSpPr>
          <p:nvPr>
            <p:ph type="subTitle" idx="1"/>
          </p:nvPr>
        </p:nvSpPr>
        <p:spPr>
          <a:xfrm>
            <a:off x="1158133" y="134106"/>
            <a:ext cx="6331527" cy="681182"/>
          </a:xfrm>
        </p:spPr>
        <p:txBody>
          <a:bodyPr>
            <a:noAutofit/>
          </a:bodyPr>
          <a:lstStyle/>
          <a:p>
            <a:r>
              <a:rPr lang="en-US" sz="4800" dirty="0">
                <a:solidFill>
                  <a:schemeClr val="bg1"/>
                </a:solidFill>
              </a:rPr>
              <a:t>MARKER drawing</a:t>
            </a:r>
          </a:p>
        </p:txBody>
      </p:sp>
    </p:spTree>
    <p:extLst>
      <p:ext uri="{BB962C8B-B14F-4D97-AF65-F5344CB8AC3E}">
        <p14:creationId xmlns:p14="http://schemas.microsoft.com/office/powerpoint/2010/main" val="4117937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073727" y="274782"/>
            <a:ext cx="6331527" cy="681182"/>
          </a:xfrm>
        </p:spPr>
        <p:txBody>
          <a:bodyPr>
            <a:noAutofit/>
          </a:bodyPr>
          <a:lstStyle/>
          <a:p>
            <a:r>
              <a:rPr lang="en-US" sz="4800" dirty="0">
                <a:solidFill>
                  <a:schemeClr val="bg1"/>
                </a:solidFill>
              </a:rPr>
              <a:t>MARKER drawing</a:t>
            </a:r>
          </a:p>
        </p:txBody>
      </p:sp>
      <p:sp>
        <p:nvSpPr>
          <p:cNvPr id="6" name="Subtitle 2">
            <a:extLst>
              <a:ext uri="{FF2B5EF4-FFF2-40B4-BE49-F238E27FC236}">
                <a16:creationId xmlns:a16="http://schemas.microsoft.com/office/drawing/2014/main" id="{190C60E3-5C4E-2743-A032-B12065CAE2E3}"/>
              </a:ext>
            </a:extLst>
          </p:cNvPr>
          <p:cNvSpPr txBox="1">
            <a:spLocks/>
          </p:cNvSpPr>
          <p:nvPr/>
        </p:nvSpPr>
        <p:spPr>
          <a:xfrm>
            <a:off x="498764" y="1175327"/>
            <a:ext cx="8146471" cy="282517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dirty="0">
              <a:solidFill>
                <a:schemeClr val="bg1"/>
              </a:solidFill>
            </a:endParaRPr>
          </a:p>
        </p:txBody>
      </p:sp>
      <p:pic>
        <p:nvPicPr>
          <p:cNvPr id="20482" name="Picture 2" descr="Image result for industrial markers art">
            <a:extLst>
              <a:ext uri="{FF2B5EF4-FFF2-40B4-BE49-F238E27FC236}">
                <a16:creationId xmlns:a16="http://schemas.microsoft.com/office/drawing/2014/main" id="{E1D1E316-2DCF-B541-B42B-1722A35D558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6599" y="1175326"/>
            <a:ext cx="3463925" cy="4403885"/>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Image result for architectural markers art">
            <a:extLst>
              <a:ext uri="{FF2B5EF4-FFF2-40B4-BE49-F238E27FC236}">
                <a16:creationId xmlns:a16="http://schemas.microsoft.com/office/drawing/2014/main" id="{B725F7BD-8545-CE43-89CA-CB0176C4F2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30064" y="1500556"/>
            <a:ext cx="3807090" cy="5082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340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190C60E3-5C4E-2743-A032-B12065CAE2E3}"/>
              </a:ext>
            </a:extLst>
          </p:cNvPr>
          <p:cNvSpPr txBox="1">
            <a:spLocks/>
          </p:cNvSpPr>
          <p:nvPr/>
        </p:nvSpPr>
        <p:spPr>
          <a:xfrm>
            <a:off x="498764" y="1175327"/>
            <a:ext cx="8146471" cy="282517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dirty="0">
              <a:solidFill>
                <a:schemeClr val="bg1"/>
              </a:solidFill>
            </a:endParaRPr>
          </a:p>
        </p:txBody>
      </p:sp>
      <p:pic>
        <p:nvPicPr>
          <p:cNvPr id="1026" name="Picture 2">
            <a:extLst>
              <a:ext uri="{FF2B5EF4-FFF2-40B4-BE49-F238E27FC236}">
                <a16:creationId xmlns:a16="http://schemas.microsoft.com/office/drawing/2014/main" id="{DA308C52-0DA0-274D-A0B5-361FC14755A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622300"/>
            <a:ext cx="8382000" cy="561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691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drawing charcoal">
            <a:extLst>
              <a:ext uri="{FF2B5EF4-FFF2-40B4-BE49-F238E27FC236}">
                <a16:creationId xmlns:a16="http://schemas.microsoft.com/office/drawing/2014/main" id="{E4BEFD68-9A21-B745-9BAA-0D62753A90D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6450" y="3341756"/>
            <a:ext cx="6251100" cy="3516244"/>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a:extLst>
              <a:ext uri="{FF2B5EF4-FFF2-40B4-BE49-F238E27FC236}">
                <a16:creationId xmlns:a16="http://schemas.microsoft.com/office/drawing/2014/main" id="{A7A86909-81C8-154A-B044-136CA75B4314}"/>
              </a:ext>
            </a:extLst>
          </p:cNvPr>
          <p:cNvSpPr txBox="1">
            <a:spLocks/>
          </p:cNvSpPr>
          <p:nvPr/>
        </p:nvSpPr>
        <p:spPr>
          <a:xfrm>
            <a:off x="498764" y="1175327"/>
            <a:ext cx="8146471" cy="225367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a:solidFill>
                  <a:schemeClr val="bg1"/>
                </a:solidFill>
              </a:rPr>
              <a:t>Charcoal is made by slowly oxidizing wood and vines down to their carbon substance. Charcoal goes on easily, blends well, and makes grays and blacks.</a:t>
            </a:r>
          </a:p>
        </p:txBody>
      </p:sp>
      <p:sp>
        <p:nvSpPr>
          <p:cNvPr id="7" name="Subtitle 2">
            <a:extLst>
              <a:ext uri="{FF2B5EF4-FFF2-40B4-BE49-F238E27FC236}">
                <a16:creationId xmlns:a16="http://schemas.microsoft.com/office/drawing/2014/main" id="{BFC42B22-CF8E-EF4D-B3A3-8447E834E713}"/>
              </a:ext>
            </a:extLst>
          </p:cNvPr>
          <p:cNvSpPr>
            <a:spLocks noGrp="1"/>
          </p:cNvSpPr>
          <p:nvPr>
            <p:ph type="subTitle" idx="1"/>
          </p:nvPr>
        </p:nvSpPr>
        <p:spPr>
          <a:xfrm>
            <a:off x="1115929" y="345121"/>
            <a:ext cx="6331527" cy="681182"/>
          </a:xfrm>
        </p:spPr>
        <p:txBody>
          <a:bodyPr>
            <a:noAutofit/>
          </a:bodyPr>
          <a:lstStyle/>
          <a:p>
            <a:pPr lvl="1"/>
            <a:r>
              <a:rPr lang="en-US" sz="4400" dirty="0">
                <a:solidFill>
                  <a:schemeClr val="bg1"/>
                </a:solidFill>
              </a:rPr>
              <a:t>CHARCOAL drawing</a:t>
            </a:r>
          </a:p>
        </p:txBody>
      </p:sp>
    </p:spTree>
    <p:extLst>
      <p:ext uri="{BB962C8B-B14F-4D97-AF65-F5344CB8AC3E}">
        <p14:creationId xmlns:p14="http://schemas.microsoft.com/office/powerpoint/2010/main" val="1952292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073727" y="274782"/>
            <a:ext cx="6331527" cy="681182"/>
          </a:xfrm>
        </p:spPr>
        <p:txBody>
          <a:bodyPr>
            <a:noAutofit/>
          </a:bodyPr>
          <a:lstStyle/>
          <a:p>
            <a:r>
              <a:rPr lang="en-US" sz="4800" dirty="0">
                <a:solidFill>
                  <a:schemeClr val="bg1"/>
                </a:solidFill>
              </a:rPr>
              <a:t>WATERCOLOR painting</a:t>
            </a:r>
          </a:p>
        </p:txBody>
      </p:sp>
      <p:sp>
        <p:nvSpPr>
          <p:cNvPr id="8" name="Subtitle 2">
            <a:extLst>
              <a:ext uri="{FF2B5EF4-FFF2-40B4-BE49-F238E27FC236}">
                <a16:creationId xmlns:a16="http://schemas.microsoft.com/office/drawing/2014/main" id="{A7A86909-81C8-154A-B044-136CA75B4314}"/>
              </a:ext>
            </a:extLst>
          </p:cNvPr>
          <p:cNvSpPr txBox="1">
            <a:spLocks/>
          </p:cNvSpPr>
          <p:nvPr/>
        </p:nvSpPr>
        <p:spPr>
          <a:xfrm>
            <a:off x="498764" y="1175327"/>
            <a:ext cx="8146471" cy="2825173"/>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a:solidFill>
                  <a:schemeClr val="bg1"/>
                </a:solidFill>
              </a:rPr>
              <a:t>Made with pigments, gum Arabic as a binder, and water. Usually purchased in tubes, but also available in “pans” Watercolors are painted in transparent washes on high quality paper with high quality brushes. Watercolors dry quickly and can be remoistened. Frame under glass.</a:t>
            </a:r>
          </a:p>
        </p:txBody>
      </p:sp>
      <p:pic>
        <p:nvPicPr>
          <p:cNvPr id="11266" name="Picture 2" descr="Image result for john pike watercolor palette">
            <a:extLst>
              <a:ext uri="{FF2B5EF4-FFF2-40B4-BE49-F238E27FC236}">
                <a16:creationId xmlns:a16="http://schemas.microsoft.com/office/drawing/2014/main" id="{FDE4FB8A-7513-1944-9362-F6CDA106DCF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68588" y="4000500"/>
            <a:ext cx="4103688" cy="2915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291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073727" y="274782"/>
            <a:ext cx="6331527" cy="681182"/>
          </a:xfrm>
        </p:spPr>
        <p:txBody>
          <a:bodyPr>
            <a:noAutofit/>
          </a:bodyPr>
          <a:lstStyle/>
          <a:p>
            <a:r>
              <a:rPr lang="en-US" sz="4800" dirty="0">
                <a:solidFill>
                  <a:schemeClr val="bg1"/>
                </a:solidFill>
              </a:rPr>
              <a:t>WATERCOLOR painting</a:t>
            </a:r>
          </a:p>
        </p:txBody>
      </p:sp>
      <p:sp>
        <p:nvSpPr>
          <p:cNvPr id="8" name="Subtitle 2">
            <a:extLst>
              <a:ext uri="{FF2B5EF4-FFF2-40B4-BE49-F238E27FC236}">
                <a16:creationId xmlns:a16="http://schemas.microsoft.com/office/drawing/2014/main" id="{A7A86909-81C8-154A-B044-136CA75B4314}"/>
              </a:ext>
            </a:extLst>
          </p:cNvPr>
          <p:cNvSpPr txBox="1">
            <a:spLocks/>
          </p:cNvSpPr>
          <p:nvPr/>
        </p:nvSpPr>
        <p:spPr>
          <a:xfrm>
            <a:off x="498764" y="1175327"/>
            <a:ext cx="8146471" cy="282517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dirty="0">
              <a:solidFill>
                <a:schemeClr val="bg1"/>
              </a:solidFill>
            </a:endParaRPr>
          </a:p>
        </p:txBody>
      </p:sp>
      <p:pic>
        <p:nvPicPr>
          <p:cNvPr id="12292" name="Picture 4">
            <a:extLst>
              <a:ext uri="{FF2B5EF4-FFF2-40B4-BE49-F238E27FC236}">
                <a16:creationId xmlns:a16="http://schemas.microsoft.com/office/drawing/2014/main" id="{D0A771EA-5BA5-1B43-9C29-1381DE7143F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6304" y="1175327"/>
            <a:ext cx="3677084" cy="26827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4FDB2523-780F-9C46-9774-79465BDD804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14435" y="3610552"/>
            <a:ext cx="51308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842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A7A86909-81C8-154A-B044-136CA75B4314}"/>
              </a:ext>
            </a:extLst>
          </p:cNvPr>
          <p:cNvSpPr txBox="1">
            <a:spLocks/>
          </p:cNvSpPr>
          <p:nvPr/>
        </p:nvSpPr>
        <p:spPr>
          <a:xfrm>
            <a:off x="498764" y="1175327"/>
            <a:ext cx="8146471" cy="282517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dirty="0">
              <a:solidFill>
                <a:schemeClr val="bg1"/>
              </a:solidFill>
            </a:endParaRPr>
          </a:p>
        </p:txBody>
      </p:sp>
      <p:pic>
        <p:nvPicPr>
          <p:cNvPr id="2050" name="Picture 2">
            <a:extLst>
              <a:ext uri="{FF2B5EF4-FFF2-40B4-BE49-F238E27FC236}">
                <a16:creationId xmlns:a16="http://schemas.microsoft.com/office/drawing/2014/main" id="{F8F0801F-8CAD-5349-BF49-E439A411E18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380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073727" y="274782"/>
            <a:ext cx="6331527" cy="681182"/>
          </a:xfrm>
        </p:spPr>
        <p:txBody>
          <a:bodyPr>
            <a:noAutofit/>
          </a:bodyPr>
          <a:lstStyle/>
          <a:p>
            <a:r>
              <a:rPr lang="en-US" sz="4800" dirty="0">
                <a:solidFill>
                  <a:schemeClr val="bg1"/>
                </a:solidFill>
              </a:rPr>
              <a:t>GOUACHE painting</a:t>
            </a:r>
          </a:p>
        </p:txBody>
      </p:sp>
      <p:sp>
        <p:nvSpPr>
          <p:cNvPr id="8" name="Subtitle 2">
            <a:extLst>
              <a:ext uri="{FF2B5EF4-FFF2-40B4-BE49-F238E27FC236}">
                <a16:creationId xmlns:a16="http://schemas.microsoft.com/office/drawing/2014/main" id="{A7A86909-81C8-154A-B044-136CA75B4314}"/>
              </a:ext>
            </a:extLst>
          </p:cNvPr>
          <p:cNvSpPr txBox="1">
            <a:spLocks/>
          </p:cNvSpPr>
          <p:nvPr/>
        </p:nvSpPr>
        <p:spPr>
          <a:xfrm>
            <a:off x="498764" y="1175327"/>
            <a:ext cx="8146471" cy="2825173"/>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a:solidFill>
                  <a:schemeClr val="bg1"/>
                </a:solidFill>
              </a:rPr>
              <a:t>Made with opaque pigments, gum Arabic as a binder, and water. Differs from transparent watercolor since </a:t>
            </a:r>
            <a:r>
              <a:rPr lang="en-US" dirty="0" err="1">
                <a:solidFill>
                  <a:schemeClr val="bg1"/>
                </a:solidFill>
              </a:rPr>
              <a:t>gouche</a:t>
            </a:r>
            <a:r>
              <a:rPr lang="en-US" dirty="0">
                <a:solidFill>
                  <a:schemeClr val="bg1"/>
                </a:solidFill>
              </a:rPr>
              <a:t> is opaque. Usually purchased in tubes and are painted on high quality paper. They dry quickly and can be </a:t>
            </a:r>
            <a:r>
              <a:rPr lang="en-US" dirty="0" err="1">
                <a:solidFill>
                  <a:schemeClr val="bg1"/>
                </a:solidFill>
              </a:rPr>
              <a:t>redisolved</a:t>
            </a:r>
            <a:r>
              <a:rPr lang="en-US" dirty="0">
                <a:solidFill>
                  <a:schemeClr val="bg1"/>
                </a:solidFill>
              </a:rPr>
              <a:t>.</a:t>
            </a:r>
          </a:p>
        </p:txBody>
      </p:sp>
      <p:pic>
        <p:nvPicPr>
          <p:cNvPr id="16386" name="Picture 2" descr="Image result for gouache paint">
            <a:extLst>
              <a:ext uri="{FF2B5EF4-FFF2-40B4-BE49-F238E27FC236}">
                <a16:creationId xmlns:a16="http://schemas.microsoft.com/office/drawing/2014/main" id="{19FC5DA1-674E-9D4B-9A64-CA818E8C8D3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43249" y="382905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412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A7A86909-81C8-154A-B044-136CA75B4314}"/>
              </a:ext>
            </a:extLst>
          </p:cNvPr>
          <p:cNvSpPr txBox="1">
            <a:spLocks/>
          </p:cNvSpPr>
          <p:nvPr/>
        </p:nvSpPr>
        <p:spPr>
          <a:xfrm>
            <a:off x="498764" y="1175327"/>
            <a:ext cx="8146471" cy="282517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dirty="0">
              <a:solidFill>
                <a:schemeClr val="bg1"/>
              </a:solidFill>
            </a:endParaRPr>
          </a:p>
        </p:txBody>
      </p:sp>
      <p:pic>
        <p:nvPicPr>
          <p:cNvPr id="17410" name="Picture 2" descr="Image result for gouache painting art">
            <a:extLst>
              <a:ext uri="{FF2B5EF4-FFF2-40B4-BE49-F238E27FC236}">
                <a16:creationId xmlns:a16="http://schemas.microsoft.com/office/drawing/2014/main" id="{2600EB31-3677-B143-9DA4-0B8B669E4DF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3291" y="899208"/>
            <a:ext cx="3044825" cy="4379989"/>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mage result for gouache painting art">
            <a:extLst>
              <a:ext uri="{FF2B5EF4-FFF2-40B4-BE49-F238E27FC236}">
                <a16:creationId xmlns:a16="http://schemas.microsoft.com/office/drawing/2014/main" id="{8BA8C64E-492C-2840-8331-5632050525C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14534" y="2000250"/>
            <a:ext cx="4582968" cy="458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571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A7A86909-81C8-154A-B044-136CA75B4314}"/>
              </a:ext>
            </a:extLst>
          </p:cNvPr>
          <p:cNvSpPr txBox="1">
            <a:spLocks/>
          </p:cNvSpPr>
          <p:nvPr/>
        </p:nvSpPr>
        <p:spPr>
          <a:xfrm>
            <a:off x="498764" y="1175327"/>
            <a:ext cx="8146471" cy="282517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dirty="0">
              <a:solidFill>
                <a:schemeClr val="bg1"/>
              </a:solidFill>
            </a:endParaRPr>
          </a:p>
        </p:txBody>
      </p:sp>
      <p:pic>
        <p:nvPicPr>
          <p:cNvPr id="3074" name="Picture 2">
            <a:extLst>
              <a:ext uri="{FF2B5EF4-FFF2-40B4-BE49-F238E27FC236}">
                <a16:creationId xmlns:a16="http://schemas.microsoft.com/office/drawing/2014/main" id="{52AAE002-646E-B749-9A93-C7378E21F11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45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599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073727" y="274782"/>
            <a:ext cx="6331527" cy="681182"/>
          </a:xfrm>
        </p:spPr>
        <p:txBody>
          <a:bodyPr>
            <a:noAutofit/>
          </a:bodyPr>
          <a:lstStyle/>
          <a:p>
            <a:r>
              <a:rPr lang="en-US" sz="4800" dirty="0">
                <a:solidFill>
                  <a:schemeClr val="bg1"/>
                </a:solidFill>
              </a:rPr>
              <a:t>ACRYLIC painting</a:t>
            </a:r>
          </a:p>
        </p:txBody>
      </p:sp>
      <p:sp>
        <p:nvSpPr>
          <p:cNvPr id="8" name="Subtitle 2">
            <a:extLst>
              <a:ext uri="{FF2B5EF4-FFF2-40B4-BE49-F238E27FC236}">
                <a16:creationId xmlns:a16="http://schemas.microsoft.com/office/drawing/2014/main" id="{A7A86909-81C8-154A-B044-136CA75B4314}"/>
              </a:ext>
            </a:extLst>
          </p:cNvPr>
          <p:cNvSpPr txBox="1">
            <a:spLocks/>
          </p:cNvSpPr>
          <p:nvPr/>
        </p:nvSpPr>
        <p:spPr>
          <a:xfrm>
            <a:off x="498764" y="1175327"/>
            <a:ext cx="8146471" cy="282517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a:solidFill>
                  <a:schemeClr val="bg1"/>
                </a:solidFill>
              </a:rPr>
              <a:t>Made with pigments mixed in a polymer </a:t>
            </a:r>
            <a:r>
              <a:rPr lang="en-US" dirty="0" err="1">
                <a:solidFill>
                  <a:schemeClr val="bg1"/>
                </a:solidFill>
              </a:rPr>
              <a:t>plasic</a:t>
            </a:r>
            <a:r>
              <a:rPr lang="en-US" dirty="0">
                <a:solidFill>
                  <a:schemeClr val="bg1"/>
                </a:solidFill>
              </a:rPr>
              <a:t> base. Cleans up with water. Dry quickly. They made be used like oils or watercolors. Dry permanently. Can be applied to paper or canvas and many other surfaces.</a:t>
            </a:r>
          </a:p>
        </p:txBody>
      </p:sp>
      <p:pic>
        <p:nvPicPr>
          <p:cNvPr id="13314" name="Picture 2" descr="Image result for acrylic paint palette">
            <a:extLst>
              <a:ext uri="{FF2B5EF4-FFF2-40B4-BE49-F238E27FC236}">
                <a16:creationId xmlns:a16="http://schemas.microsoft.com/office/drawing/2014/main" id="{F117351D-5CE5-6543-A7C6-BEABF8DC7D8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271180" y="3814763"/>
            <a:ext cx="5134074" cy="3157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202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073727" y="274782"/>
            <a:ext cx="6331527" cy="681182"/>
          </a:xfrm>
        </p:spPr>
        <p:txBody>
          <a:bodyPr>
            <a:noAutofit/>
          </a:bodyPr>
          <a:lstStyle/>
          <a:p>
            <a:r>
              <a:rPr lang="en-US" sz="4800" dirty="0">
                <a:solidFill>
                  <a:schemeClr val="bg1"/>
                </a:solidFill>
              </a:rPr>
              <a:t>ACRYLIC painting</a:t>
            </a:r>
          </a:p>
        </p:txBody>
      </p:sp>
      <p:sp>
        <p:nvSpPr>
          <p:cNvPr id="8" name="Subtitle 2">
            <a:extLst>
              <a:ext uri="{FF2B5EF4-FFF2-40B4-BE49-F238E27FC236}">
                <a16:creationId xmlns:a16="http://schemas.microsoft.com/office/drawing/2014/main" id="{A7A86909-81C8-154A-B044-136CA75B4314}"/>
              </a:ext>
            </a:extLst>
          </p:cNvPr>
          <p:cNvSpPr txBox="1">
            <a:spLocks/>
          </p:cNvSpPr>
          <p:nvPr/>
        </p:nvSpPr>
        <p:spPr>
          <a:xfrm>
            <a:off x="498764" y="1175327"/>
            <a:ext cx="8146471" cy="282517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dirty="0">
              <a:solidFill>
                <a:schemeClr val="bg1"/>
              </a:solidFill>
            </a:endParaRPr>
          </a:p>
        </p:txBody>
      </p:sp>
      <p:pic>
        <p:nvPicPr>
          <p:cNvPr id="6" name="Picture 5">
            <a:extLst>
              <a:ext uri="{FF2B5EF4-FFF2-40B4-BE49-F238E27FC236}">
                <a16:creationId xmlns:a16="http://schemas.microsoft.com/office/drawing/2014/main" id="{57712CEA-23DA-5A41-977B-45C7C7B949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3195" y="1175327"/>
            <a:ext cx="3818804" cy="478782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74B0322F-C345-1F42-AAE8-F055DC4E5F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0538" y="3591985"/>
            <a:ext cx="4344697" cy="29389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1382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25448B-1FCE-8F4E-9BD5-3E01EEF86640}"/>
              </a:ext>
            </a:extLst>
          </p:cNvPr>
          <p:cNvPicPr>
            <a:picLocks noChangeAspect="1"/>
          </p:cNvPicPr>
          <p:nvPr/>
        </p:nvPicPr>
        <p:blipFill>
          <a:blip r:embed="rId2"/>
          <a:stretch>
            <a:fillRect/>
          </a:stretch>
        </p:blipFill>
        <p:spPr>
          <a:xfrm>
            <a:off x="1263445" y="402336"/>
            <a:ext cx="6195832" cy="6053328"/>
          </a:xfrm>
          <a:prstGeom prst="rect">
            <a:avLst/>
          </a:prstGeom>
        </p:spPr>
      </p:pic>
    </p:spTree>
    <p:extLst>
      <p:ext uri="{BB962C8B-B14F-4D97-AF65-F5344CB8AC3E}">
        <p14:creationId xmlns:p14="http://schemas.microsoft.com/office/powerpoint/2010/main" val="2726378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073727" y="274782"/>
            <a:ext cx="6331527" cy="681182"/>
          </a:xfrm>
        </p:spPr>
        <p:txBody>
          <a:bodyPr>
            <a:noAutofit/>
          </a:bodyPr>
          <a:lstStyle/>
          <a:p>
            <a:r>
              <a:rPr lang="en-US" sz="4800" dirty="0">
                <a:solidFill>
                  <a:schemeClr val="bg1"/>
                </a:solidFill>
              </a:rPr>
              <a:t>OIL painting</a:t>
            </a:r>
          </a:p>
        </p:txBody>
      </p:sp>
      <p:sp>
        <p:nvSpPr>
          <p:cNvPr id="8" name="Subtitle 2">
            <a:extLst>
              <a:ext uri="{FF2B5EF4-FFF2-40B4-BE49-F238E27FC236}">
                <a16:creationId xmlns:a16="http://schemas.microsoft.com/office/drawing/2014/main" id="{A7A86909-81C8-154A-B044-136CA75B4314}"/>
              </a:ext>
            </a:extLst>
          </p:cNvPr>
          <p:cNvSpPr txBox="1">
            <a:spLocks/>
          </p:cNvSpPr>
          <p:nvPr/>
        </p:nvSpPr>
        <p:spPr>
          <a:xfrm>
            <a:off x="498764" y="1175327"/>
            <a:ext cx="8146471" cy="282517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a:solidFill>
                  <a:schemeClr val="bg1"/>
                </a:solidFill>
              </a:rPr>
              <a:t>Made with pigments mixed with an organic oil such as flax seed oil or linseed oil. Dries slowly for better blending such as portrait painting. Can be painted on wood panel or canvas.</a:t>
            </a:r>
          </a:p>
        </p:txBody>
      </p:sp>
      <p:pic>
        <p:nvPicPr>
          <p:cNvPr id="6" name="Picture 2" descr="Image result for oil painting materials">
            <a:extLst>
              <a:ext uri="{FF2B5EF4-FFF2-40B4-BE49-F238E27FC236}">
                <a16:creationId xmlns:a16="http://schemas.microsoft.com/office/drawing/2014/main" id="{FBB25F28-995E-E049-A40E-78EA7A40EC7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614486" y="3789794"/>
            <a:ext cx="6220886" cy="264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430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4" descr="Image result for drawing charcoal">
            <a:extLst>
              <a:ext uri="{FF2B5EF4-FFF2-40B4-BE49-F238E27FC236}">
                <a16:creationId xmlns:a16="http://schemas.microsoft.com/office/drawing/2014/main" id="{178D3DB0-6F70-4448-A663-B48DD422CB9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91246" y="3429000"/>
            <a:ext cx="5071754" cy="284018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drawing charcoal">
            <a:extLst>
              <a:ext uri="{FF2B5EF4-FFF2-40B4-BE49-F238E27FC236}">
                <a16:creationId xmlns:a16="http://schemas.microsoft.com/office/drawing/2014/main" id="{871D133D-4264-E146-9E9D-62E8E033226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7254" y="1205346"/>
            <a:ext cx="4428508" cy="2479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424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A7A86909-81C8-154A-B044-136CA75B4314}"/>
              </a:ext>
            </a:extLst>
          </p:cNvPr>
          <p:cNvSpPr txBox="1">
            <a:spLocks/>
          </p:cNvSpPr>
          <p:nvPr/>
        </p:nvSpPr>
        <p:spPr>
          <a:xfrm>
            <a:off x="498764" y="1175327"/>
            <a:ext cx="8146471" cy="282517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dirty="0">
              <a:solidFill>
                <a:schemeClr val="bg1"/>
              </a:solidFill>
            </a:endParaRPr>
          </a:p>
        </p:txBody>
      </p:sp>
      <p:pic>
        <p:nvPicPr>
          <p:cNvPr id="7" name="Picture 6">
            <a:extLst>
              <a:ext uri="{FF2B5EF4-FFF2-40B4-BE49-F238E27FC236}">
                <a16:creationId xmlns:a16="http://schemas.microsoft.com/office/drawing/2014/main" id="{9F1E93A4-FDAD-834E-9BFA-54C36295FC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75742" y="2957514"/>
            <a:ext cx="4955379" cy="3279520"/>
          </a:xfrm>
          <a:prstGeom prst="rect">
            <a:avLst/>
          </a:prstGeom>
          <a:ln>
            <a:noFill/>
          </a:ln>
          <a:effectLst>
            <a:outerShdw blurRad="292100" dist="139700" dir="2700000" algn="tl" rotWithShape="0">
              <a:srgbClr val="333333">
                <a:alpha val="65000"/>
              </a:srgbClr>
            </a:outerShdw>
          </a:effectLst>
        </p:spPr>
      </p:pic>
      <p:pic>
        <p:nvPicPr>
          <p:cNvPr id="9" name="Picture 4" descr="Image result for oil painting portraits">
            <a:extLst>
              <a:ext uri="{FF2B5EF4-FFF2-40B4-BE49-F238E27FC236}">
                <a16:creationId xmlns:a16="http://schemas.microsoft.com/office/drawing/2014/main" id="{F96598C4-8865-0648-A483-A8A79C5CCDC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3727" y="1314450"/>
            <a:ext cx="2799748" cy="378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675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4F8CDF9-06B4-B943-9219-E8242BFF9A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983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073727" y="274782"/>
            <a:ext cx="6331527" cy="681182"/>
          </a:xfrm>
        </p:spPr>
        <p:txBody>
          <a:bodyPr>
            <a:noAutofit/>
          </a:bodyPr>
          <a:lstStyle/>
          <a:p>
            <a:r>
              <a:rPr lang="en-US" sz="4800" dirty="0">
                <a:solidFill>
                  <a:schemeClr val="bg1"/>
                </a:solidFill>
              </a:rPr>
              <a:t>ENCAUSTIC painting</a:t>
            </a:r>
          </a:p>
        </p:txBody>
      </p:sp>
      <p:sp>
        <p:nvSpPr>
          <p:cNvPr id="8" name="Subtitle 2">
            <a:extLst>
              <a:ext uri="{FF2B5EF4-FFF2-40B4-BE49-F238E27FC236}">
                <a16:creationId xmlns:a16="http://schemas.microsoft.com/office/drawing/2014/main" id="{A7A86909-81C8-154A-B044-136CA75B4314}"/>
              </a:ext>
            </a:extLst>
          </p:cNvPr>
          <p:cNvSpPr txBox="1">
            <a:spLocks/>
          </p:cNvSpPr>
          <p:nvPr/>
        </p:nvSpPr>
        <p:spPr>
          <a:xfrm>
            <a:off x="498764" y="1175327"/>
            <a:ext cx="8146471" cy="336809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a:solidFill>
                  <a:schemeClr val="bg1"/>
                </a:solidFill>
              </a:rPr>
              <a:t>Made with pigments mixed with hot bee’s wax. Encaustic is usually painted on wood. The wax in it seals the wood, and preserves the painting. Egyptians and Romans used encaustic extensively a couple thousand years ago and the art looks like new today.</a:t>
            </a:r>
          </a:p>
        </p:txBody>
      </p:sp>
      <p:pic>
        <p:nvPicPr>
          <p:cNvPr id="25602" name="Picture 2" descr="Image result for encaustic painting materials">
            <a:extLst>
              <a:ext uri="{FF2B5EF4-FFF2-40B4-BE49-F238E27FC236}">
                <a16:creationId xmlns:a16="http://schemas.microsoft.com/office/drawing/2014/main" id="{9B390FD4-777F-DF42-855A-AB1D38F42D4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79700" y="4414837"/>
            <a:ext cx="355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669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073727" y="274782"/>
            <a:ext cx="6331527" cy="681182"/>
          </a:xfrm>
        </p:spPr>
        <p:txBody>
          <a:bodyPr>
            <a:noAutofit/>
          </a:bodyPr>
          <a:lstStyle/>
          <a:p>
            <a:r>
              <a:rPr lang="en-US" sz="4800" dirty="0">
                <a:solidFill>
                  <a:schemeClr val="bg1"/>
                </a:solidFill>
              </a:rPr>
              <a:t>ENCAUSTIC painting</a:t>
            </a:r>
          </a:p>
        </p:txBody>
      </p:sp>
      <p:sp>
        <p:nvSpPr>
          <p:cNvPr id="8" name="Subtitle 2">
            <a:extLst>
              <a:ext uri="{FF2B5EF4-FFF2-40B4-BE49-F238E27FC236}">
                <a16:creationId xmlns:a16="http://schemas.microsoft.com/office/drawing/2014/main" id="{A7A86909-81C8-154A-B044-136CA75B4314}"/>
              </a:ext>
            </a:extLst>
          </p:cNvPr>
          <p:cNvSpPr txBox="1">
            <a:spLocks/>
          </p:cNvSpPr>
          <p:nvPr/>
        </p:nvSpPr>
        <p:spPr>
          <a:xfrm>
            <a:off x="498764" y="1175327"/>
            <a:ext cx="8146471" cy="336809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dirty="0">
              <a:solidFill>
                <a:schemeClr val="bg1"/>
              </a:solidFill>
            </a:endParaRPr>
          </a:p>
        </p:txBody>
      </p:sp>
      <p:pic>
        <p:nvPicPr>
          <p:cNvPr id="26626" name="Picture 2" descr="Image result for encaustic painting materials">
            <a:extLst>
              <a:ext uri="{FF2B5EF4-FFF2-40B4-BE49-F238E27FC236}">
                <a16:creationId xmlns:a16="http://schemas.microsoft.com/office/drawing/2014/main" id="{ED2DD7EA-1C50-F945-803D-908A343FD99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28724" y="1530638"/>
            <a:ext cx="3112799" cy="3112799"/>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Image result for encaustic paintings">
            <a:extLst>
              <a:ext uri="{FF2B5EF4-FFF2-40B4-BE49-F238E27FC236}">
                <a16:creationId xmlns:a16="http://schemas.microsoft.com/office/drawing/2014/main" id="{0E9382F1-7416-DA45-8347-B3EC1B9566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2479" y="2315586"/>
            <a:ext cx="2592097" cy="4162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524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073727" y="274782"/>
            <a:ext cx="6331527" cy="681182"/>
          </a:xfrm>
        </p:spPr>
        <p:txBody>
          <a:bodyPr>
            <a:noAutofit/>
          </a:bodyPr>
          <a:lstStyle/>
          <a:p>
            <a:r>
              <a:rPr lang="en-US" sz="4800" dirty="0">
                <a:solidFill>
                  <a:schemeClr val="bg1"/>
                </a:solidFill>
              </a:rPr>
              <a:t>FRESCO painting</a:t>
            </a:r>
          </a:p>
        </p:txBody>
      </p:sp>
      <p:sp>
        <p:nvSpPr>
          <p:cNvPr id="8" name="Subtitle 2">
            <a:extLst>
              <a:ext uri="{FF2B5EF4-FFF2-40B4-BE49-F238E27FC236}">
                <a16:creationId xmlns:a16="http://schemas.microsoft.com/office/drawing/2014/main" id="{A7A86909-81C8-154A-B044-136CA75B4314}"/>
              </a:ext>
            </a:extLst>
          </p:cNvPr>
          <p:cNvSpPr txBox="1">
            <a:spLocks/>
          </p:cNvSpPr>
          <p:nvPr/>
        </p:nvSpPr>
        <p:spPr>
          <a:xfrm>
            <a:off x="498764" y="1175327"/>
            <a:ext cx="8146471" cy="282517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a:solidFill>
                  <a:schemeClr val="bg1"/>
                </a:solidFill>
              </a:rPr>
              <a:t>Painting tempera pigments directly into fresh plaster. Very popular during the Renaissance, but rarely used today.</a:t>
            </a:r>
          </a:p>
        </p:txBody>
      </p:sp>
      <p:pic>
        <p:nvPicPr>
          <p:cNvPr id="21506" name="Picture 2" descr="Image result for fresco art">
            <a:extLst>
              <a:ext uri="{FF2B5EF4-FFF2-40B4-BE49-F238E27FC236}">
                <a16:creationId xmlns:a16="http://schemas.microsoft.com/office/drawing/2014/main" id="{E7AC0709-1142-D446-A91A-B1516653FCA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7452" y="3032412"/>
            <a:ext cx="23749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Image result for fresco art">
            <a:extLst>
              <a:ext uri="{FF2B5EF4-FFF2-40B4-BE49-F238E27FC236}">
                <a16:creationId xmlns:a16="http://schemas.microsoft.com/office/drawing/2014/main" id="{0618F024-027B-B640-8C62-C34E1522008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43257" y="3032411"/>
            <a:ext cx="5506301" cy="2496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887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E662A9D4-E970-5547-B12E-98EA8D0D212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0050"/>
            <a:ext cx="9144000" cy="351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523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159452" y="2747818"/>
            <a:ext cx="6331527" cy="681182"/>
          </a:xfrm>
        </p:spPr>
        <p:txBody>
          <a:bodyPr>
            <a:noAutofit/>
          </a:bodyPr>
          <a:lstStyle/>
          <a:p>
            <a:r>
              <a:rPr lang="en-US" sz="4800" dirty="0">
                <a:solidFill>
                  <a:schemeClr val="bg1"/>
                </a:solidFill>
              </a:rPr>
              <a:t>SURFACES</a:t>
            </a:r>
          </a:p>
        </p:txBody>
      </p:sp>
    </p:spTree>
    <p:extLst>
      <p:ext uri="{BB962C8B-B14F-4D97-AF65-F5344CB8AC3E}">
        <p14:creationId xmlns:p14="http://schemas.microsoft.com/office/powerpoint/2010/main" val="3143228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073727" y="274782"/>
            <a:ext cx="6331527" cy="681182"/>
          </a:xfrm>
        </p:spPr>
        <p:txBody>
          <a:bodyPr>
            <a:noAutofit/>
          </a:bodyPr>
          <a:lstStyle/>
          <a:p>
            <a:r>
              <a:rPr lang="en-US" sz="4800" dirty="0">
                <a:solidFill>
                  <a:schemeClr val="bg1"/>
                </a:solidFill>
              </a:rPr>
              <a:t>PLASTER</a:t>
            </a:r>
          </a:p>
        </p:txBody>
      </p:sp>
      <p:sp>
        <p:nvSpPr>
          <p:cNvPr id="8" name="Subtitle 2">
            <a:extLst>
              <a:ext uri="{FF2B5EF4-FFF2-40B4-BE49-F238E27FC236}">
                <a16:creationId xmlns:a16="http://schemas.microsoft.com/office/drawing/2014/main" id="{A7A86909-81C8-154A-B044-136CA75B4314}"/>
              </a:ext>
            </a:extLst>
          </p:cNvPr>
          <p:cNvSpPr txBox="1">
            <a:spLocks/>
          </p:cNvSpPr>
          <p:nvPr/>
        </p:nvSpPr>
        <p:spPr>
          <a:xfrm>
            <a:off x="498764" y="1175327"/>
            <a:ext cx="8146471" cy="282517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b="1" dirty="0">
                <a:solidFill>
                  <a:schemeClr val="bg1"/>
                </a:solidFill>
              </a:rPr>
              <a:t>Plaster </a:t>
            </a:r>
            <a:r>
              <a:rPr lang="en-US" dirty="0">
                <a:solidFill>
                  <a:schemeClr val="bg1"/>
                </a:solidFill>
              </a:rPr>
              <a:t>is a pasty composition (as of lime or gypsum, water, and sand) that hardens on drying and is used for coating walls, ceilings, and partitions. </a:t>
            </a:r>
            <a:r>
              <a:rPr lang="en-US" b="1" dirty="0">
                <a:solidFill>
                  <a:schemeClr val="bg1"/>
                </a:solidFill>
              </a:rPr>
              <a:t>Plastering</a:t>
            </a:r>
            <a:r>
              <a:rPr lang="en-US" dirty="0">
                <a:solidFill>
                  <a:schemeClr val="bg1"/>
                </a:solidFill>
              </a:rPr>
              <a:t> is one of the most ancient building techniques.</a:t>
            </a:r>
            <a:endParaRPr lang="en-US" dirty="0">
              <a:solidFill>
                <a:schemeClr val="bg1"/>
              </a:solidFill>
              <a:effectLst/>
            </a:endParaRPr>
          </a:p>
        </p:txBody>
      </p:sp>
      <p:pic>
        <p:nvPicPr>
          <p:cNvPr id="22530" name="Picture 2" descr="Image result for plastering">
            <a:extLst>
              <a:ext uri="{FF2B5EF4-FFF2-40B4-BE49-F238E27FC236}">
                <a16:creationId xmlns:a16="http://schemas.microsoft.com/office/drawing/2014/main" id="{0E64DA21-F865-DA47-A588-E46AB4A9338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74863" y="3822699"/>
            <a:ext cx="4354512" cy="3122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368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073727" y="274782"/>
            <a:ext cx="6331527" cy="681182"/>
          </a:xfrm>
        </p:spPr>
        <p:txBody>
          <a:bodyPr>
            <a:noAutofit/>
          </a:bodyPr>
          <a:lstStyle/>
          <a:p>
            <a:r>
              <a:rPr lang="en-US" sz="4800" dirty="0">
                <a:solidFill>
                  <a:schemeClr val="bg1"/>
                </a:solidFill>
              </a:rPr>
              <a:t>PAPER</a:t>
            </a:r>
          </a:p>
        </p:txBody>
      </p:sp>
      <p:sp>
        <p:nvSpPr>
          <p:cNvPr id="8" name="Subtitle 2">
            <a:extLst>
              <a:ext uri="{FF2B5EF4-FFF2-40B4-BE49-F238E27FC236}">
                <a16:creationId xmlns:a16="http://schemas.microsoft.com/office/drawing/2014/main" id="{A7A86909-81C8-154A-B044-136CA75B4314}"/>
              </a:ext>
            </a:extLst>
          </p:cNvPr>
          <p:cNvSpPr txBox="1">
            <a:spLocks/>
          </p:cNvSpPr>
          <p:nvPr/>
        </p:nvSpPr>
        <p:spPr>
          <a:xfrm>
            <a:off x="571500" y="1175326"/>
            <a:ext cx="8073735" cy="5882699"/>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b="1" dirty="0">
                <a:solidFill>
                  <a:schemeClr val="bg1"/>
                </a:solidFill>
              </a:rPr>
              <a:t>Artist papers </a:t>
            </a:r>
            <a:r>
              <a:rPr lang="en-US" dirty="0">
                <a:solidFill>
                  <a:schemeClr val="bg1"/>
                </a:solidFill>
              </a:rPr>
              <a:t>may be handmade, or manufactured. Most handmade papers are formed with pulped cotton fibers and are preferred for watercolor painting. Manufactured paper, the kind used in books, is generally made of wood pulp. Paper was invented in China, Europeans were still drawing, lettering, and painting of thin animal skins, the sheets of which are called vellum. After secret of papermaking reached Europe, European countries have been making the best paper available.</a:t>
            </a:r>
            <a:endParaRPr lang="en-US" dirty="0">
              <a:solidFill>
                <a:schemeClr val="bg1"/>
              </a:solidFill>
              <a:effectLst/>
            </a:endParaRPr>
          </a:p>
        </p:txBody>
      </p:sp>
    </p:spTree>
    <p:extLst>
      <p:ext uri="{BB962C8B-B14F-4D97-AF65-F5344CB8AC3E}">
        <p14:creationId xmlns:p14="http://schemas.microsoft.com/office/powerpoint/2010/main" val="4026974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073727" y="274782"/>
            <a:ext cx="6331527" cy="681182"/>
          </a:xfrm>
        </p:spPr>
        <p:txBody>
          <a:bodyPr>
            <a:noAutofit/>
          </a:bodyPr>
          <a:lstStyle/>
          <a:p>
            <a:r>
              <a:rPr lang="en-US" sz="4800" dirty="0">
                <a:solidFill>
                  <a:schemeClr val="bg1"/>
                </a:solidFill>
              </a:rPr>
              <a:t>WOOD PANEL</a:t>
            </a:r>
          </a:p>
        </p:txBody>
      </p:sp>
      <p:sp>
        <p:nvSpPr>
          <p:cNvPr id="8" name="Subtitle 2">
            <a:extLst>
              <a:ext uri="{FF2B5EF4-FFF2-40B4-BE49-F238E27FC236}">
                <a16:creationId xmlns:a16="http://schemas.microsoft.com/office/drawing/2014/main" id="{A7A86909-81C8-154A-B044-136CA75B4314}"/>
              </a:ext>
            </a:extLst>
          </p:cNvPr>
          <p:cNvSpPr txBox="1">
            <a:spLocks/>
          </p:cNvSpPr>
          <p:nvPr/>
        </p:nvSpPr>
        <p:spPr>
          <a:xfrm>
            <a:off x="571500" y="1175327"/>
            <a:ext cx="8073735" cy="336809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a:solidFill>
                  <a:schemeClr val="bg1"/>
                </a:solidFill>
              </a:rPr>
              <a:t>For centuries artists painted frescos or on thin wood panels similar to veneer. The wood is often first primed with gesso — an opaque white paint-like medium containing some gypsum for opacity.</a:t>
            </a:r>
            <a:endParaRPr lang="en-US" dirty="0">
              <a:solidFill>
                <a:schemeClr val="bg1"/>
              </a:solidFill>
              <a:effectLst/>
            </a:endParaRPr>
          </a:p>
        </p:txBody>
      </p:sp>
      <p:pic>
        <p:nvPicPr>
          <p:cNvPr id="24578" name="Picture 2" descr="Image result for WOOD PANEL FOR ART PAINTING">
            <a:extLst>
              <a:ext uri="{FF2B5EF4-FFF2-40B4-BE49-F238E27FC236}">
                <a16:creationId xmlns:a16="http://schemas.microsoft.com/office/drawing/2014/main" id="{E77FBEC9-6D2F-9347-88AB-8994075C13A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67890" y="3731636"/>
            <a:ext cx="2743200" cy="295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631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F00BC0-B555-0049-A3B0-B17BDAC55B8D}"/>
              </a:ext>
            </a:extLst>
          </p:cNvPr>
          <p:cNvPicPr>
            <a:picLocks noChangeAspect="1"/>
          </p:cNvPicPr>
          <p:nvPr/>
        </p:nvPicPr>
        <p:blipFill>
          <a:blip r:embed="rId2"/>
          <a:stretch>
            <a:fillRect/>
          </a:stretch>
        </p:blipFill>
        <p:spPr>
          <a:xfrm>
            <a:off x="1019478" y="542942"/>
            <a:ext cx="7522018" cy="5867845"/>
          </a:xfrm>
          <a:prstGeom prst="rect">
            <a:avLst/>
          </a:prstGeom>
        </p:spPr>
      </p:pic>
    </p:spTree>
    <p:extLst>
      <p:ext uri="{BB962C8B-B14F-4D97-AF65-F5344CB8AC3E}">
        <p14:creationId xmlns:p14="http://schemas.microsoft.com/office/powerpoint/2010/main" val="38576126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073727" y="274782"/>
            <a:ext cx="6331527" cy="681182"/>
          </a:xfrm>
        </p:spPr>
        <p:txBody>
          <a:bodyPr>
            <a:noAutofit/>
          </a:bodyPr>
          <a:lstStyle/>
          <a:p>
            <a:r>
              <a:rPr lang="en-US" sz="4800" dirty="0">
                <a:solidFill>
                  <a:schemeClr val="bg1"/>
                </a:solidFill>
              </a:rPr>
              <a:t>CANVAS</a:t>
            </a:r>
          </a:p>
        </p:txBody>
      </p:sp>
      <p:sp>
        <p:nvSpPr>
          <p:cNvPr id="8" name="Subtitle 2">
            <a:extLst>
              <a:ext uri="{FF2B5EF4-FFF2-40B4-BE49-F238E27FC236}">
                <a16:creationId xmlns:a16="http://schemas.microsoft.com/office/drawing/2014/main" id="{A7A86909-81C8-154A-B044-136CA75B4314}"/>
              </a:ext>
            </a:extLst>
          </p:cNvPr>
          <p:cNvSpPr txBox="1">
            <a:spLocks/>
          </p:cNvSpPr>
          <p:nvPr/>
        </p:nvSpPr>
        <p:spPr>
          <a:xfrm>
            <a:off x="571500" y="1175326"/>
            <a:ext cx="8073735" cy="501116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a:solidFill>
                  <a:schemeClr val="bg1"/>
                </a:solidFill>
              </a:rPr>
              <a:t>For centuries artists on wood panels. The damp climate around the lagoon and canals of Venice, Italy caused the paints to dry too slowly and large paintings needed a less expensive surface. Since the </a:t>
            </a:r>
            <a:r>
              <a:rPr lang="en-US" dirty="0" err="1">
                <a:solidFill>
                  <a:schemeClr val="bg1"/>
                </a:solidFill>
              </a:rPr>
              <a:t>Venicians</a:t>
            </a:r>
            <a:r>
              <a:rPr lang="en-US" dirty="0">
                <a:solidFill>
                  <a:schemeClr val="bg1"/>
                </a:solidFill>
              </a:rPr>
              <a:t> were a seafaring city, large cotton sail cloth was readily at hand. The northern Europeans particularly liked painting oils on canvas. Canvas must be stretched on wood frames and treated with gesso before painting.</a:t>
            </a:r>
            <a:endParaRPr lang="en-US" dirty="0">
              <a:solidFill>
                <a:schemeClr val="bg1"/>
              </a:solidFill>
              <a:effectLst/>
            </a:endParaRPr>
          </a:p>
        </p:txBody>
      </p:sp>
    </p:spTree>
    <p:extLst>
      <p:ext uri="{BB962C8B-B14F-4D97-AF65-F5344CB8AC3E}">
        <p14:creationId xmlns:p14="http://schemas.microsoft.com/office/powerpoint/2010/main" val="3093403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696239" y="1188104"/>
            <a:ext cx="7592024" cy="2679808"/>
          </a:xfrm>
        </p:spPr>
        <p:txBody>
          <a:bodyPr>
            <a:noAutofit/>
          </a:bodyPr>
          <a:lstStyle/>
          <a:p>
            <a:pPr algn="l"/>
            <a:r>
              <a:rPr lang="en-US" sz="3200" dirty="0"/>
              <a:t> </a:t>
            </a:r>
            <a:br>
              <a:rPr lang="en-US" sz="3200" dirty="0"/>
            </a:br>
            <a:r>
              <a:rPr lang="en-US" sz="3200" dirty="0"/>
              <a:t>A PRINT is an image or design printed from an engraved plate, wooden block, or similar surface. There are five basic processes of printmaking:</a:t>
            </a:r>
            <a:br>
              <a:rPr lang="en-US" sz="3200" dirty="0"/>
            </a:br>
            <a:br>
              <a:rPr lang="en-US" sz="3200" dirty="0"/>
            </a:br>
            <a:endParaRPr lang="en-US" sz="3200" dirty="0"/>
          </a:p>
        </p:txBody>
      </p:sp>
      <p:sp>
        <p:nvSpPr>
          <p:cNvPr id="4" name="Subtitle 2">
            <a:extLst>
              <a:ext uri="{FF2B5EF4-FFF2-40B4-BE49-F238E27FC236}">
                <a16:creationId xmlns:a16="http://schemas.microsoft.com/office/drawing/2014/main" id="{ADD56A2E-D1A2-C74A-864E-6B686811F1A3}"/>
              </a:ext>
            </a:extLst>
          </p:cNvPr>
          <p:cNvSpPr>
            <a:spLocks noGrp="1"/>
          </p:cNvSpPr>
          <p:nvPr>
            <p:ph type="subTitle" idx="1"/>
          </p:nvPr>
        </p:nvSpPr>
        <p:spPr>
          <a:xfrm>
            <a:off x="1073727" y="274782"/>
            <a:ext cx="6331527" cy="681182"/>
          </a:xfrm>
        </p:spPr>
        <p:txBody>
          <a:bodyPr>
            <a:noAutofit/>
          </a:bodyPr>
          <a:lstStyle/>
          <a:p>
            <a:r>
              <a:rPr lang="en-US" sz="4800" dirty="0">
                <a:solidFill>
                  <a:schemeClr val="tx1"/>
                </a:solidFill>
              </a:rPr>
              <a:t>PRINTMAKING</a:t>
            </a:r>
          </a:p>
        </p:txBody>
      </p:sp>
      <p:sp>
        <p:nvSpPr>
          <p:cNvPr id="2" name="Rectangle 1"/>
          <p:cNvSpPr/>
          <p:nvPr/>
        </p:nvSpPr>
        <p:spPr>
          <a:xfrm>
            <a:off x="1405008" y="3429000"/>
            <a:ext cx="6174487" cy="2862322"/>
          </a:xfrm>
          <a:prstGeom prst="rect">
            <a:avLst/>
          </a:prstGeom>
        </p:spPr>
        <p:txBody>
          <a:bodyPr wrap="square">
            <a:spAutoFit/>
          </a:bodyPr>
          <a:lstStyle/>
          <a:p>
            <a:pPr algn="ctr"/>
            <a:r>
              <a:rPr lang="en-US" sz="3600" dirty="0"/>
              <a:t>Relief </a:t>
            </a:r>
            <a:br>
              <a:rPr lang="en-US" sz="3600" dirty="0"/>
            </a:br>
            <a:r>
              <a:rPr lang="en-US" sz="3600" dirty="0"/>
              <a:t>Intaglio</a:t>
            </a:r>
            <a:br>
              <a:rPr lang="en-US" sz="3600" dirty="0"/>
            </a:br>
            <a:r>
              <a:rPr lang="en-US" sz="3600" dirty="0"/>
              <a:t>Lithography</a:t>
            </a:r>
            <a:br>
              <a:rPr lang="en-US" sz="3600" dirty="0"/>
            </a:br>
            <a:r>
              <a:rPr lang="en-US" sz="3600" dirty="0"/>
              <a:t>Silkscreen</a:t>
            </a:r>
            <a:br>
              <a:rPr lang="en-US" sz="3600" dirty="0"/>
            </a:br>
            <a:r>
              <a:rPr lang="en-US" sz="3600" dirty="0"/>
              <a:t>Monotype</a:t>
            </a:r>
          </a:p>
        </p:txBody>
      </p:sp>
    </p:spTree>
    <p:extLst>
      <p:ext uri="{BB962C8B-B14F-4D97-AF65-F5344CB8AC3E}">
        <p14:creationId xmlns:p14="http://schemas.microsoft.com/office/powerpoint/2010/main" val="37597684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583271" y="863099"/>
            <a:ext cx="7828832" cy="3015392"/>
          </a:xfrm>
        </p:spPr>
        <p:txBody>
          <a:bodyPr>
            <a:noAutofit/>
          </a:bodyPr>
          <a:lstStyle/>
          <a:p>
            <a:pPr algn="l"/>
            <a:r>
              <a:rPr lang="en-US" sz="3600" dirty="0"/>
              <a:t> </a:t>
            </a:r>
            <a:br>
              <a:rPr lang="en-US" sz="3600" dirty="0"/>
            </a:br>
            <a:r>
              <a:rPr lang="en-US" sz="3600" b="1" dirty="0"/>
              <a:t>The  printing process results in an IMPRESSION</a:t>
            </a:r>
            <a:br>
              <a:rPr lang="en-US" sz="2800" dirty="0"/>
            </a:br>
            <a:r>
              <a:rPr lang="en-US" sz="2800" dirty="0"/>
              <a:t>For example, if an image that has been transferred through pressure onto paper from a MATRIX, the surface upon which the design has been created. A single matrix can be used to make many virtually identical impressions. Taken together, these multiple impressions, made on paper from the same matrix, are called an </a:t>
            </a:r>
            <a:r>
              <a:rPr lang="en-US" sz="2800" b="1" dirty="0"/>
              <a:t>EDITION</a:t>
            </a:r>
            <a:r>
              <a:rPr lang="en-US" sz="2800" dirty="0"/>
              <a:t>. </a:t>
            </a:r>
            <a:endParaRPr lang="en-US" sz="2800" dirty="0">
              <a:solidFill>
                <a:srgbClr val="FF0000"/>
              </a:solidFill>
            </a:endParaRPr>
          </a:p>
        </p:txBody>
      </p:sp>
      <p:pic>
        <p:nvPicPr>
          <p:cNvPr id="2" name="Picture 1"/>
          <p:cNvPicPr>
            <a:picLocks noChangeAspect="1"/>
          </p:cNvPicPr>
          <p:nvPr/>
        </p:nvPicPr>
        <p:blipFill>
          <a:blip r:embed="rId2"/>
          <a:stretch>
            <a:fillRect/>
          </a:stretch>
        </p:blipFill>
        <p:spPr>
          <a:xfrm>
            <a:off x="583271" y="4165435"/>
            <a:ext cx="8336301" cy="2195226"/>
          </a:xfrm>
          <a:prstGeom prst="rect">
            <a:avLst/>
          </a:prstGeom>
        </p:spPr>
      </p:pic>
    </p:spTree>
    <p:extLst>
      <p:ext uri="{BB962C8B-B14F-4D97-AF65-F5344CB8AC3E}">
        <p14:creationId xmlns:p14="http://schemas.microsoft.com/office/powerpoint/2010/main" val="2061114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390009" y="164592"/>
            <a:ext cx="8363982" cy="3823901"/>
          </a:xfrm>
        </p:spPr>
        <p:txBody>
          <a:bodyPr>
            <a:noAutofit/>
          </a:bodyPr>
          <a:lstStyle/>
          <a:p>
            <a:pPr algn="l"/>
            <a:r>
              <a:rPr lang="en-US" sz="3600" b="1" dirty="0"/>
              <a:t>ORIGINAL PRINT </a:t>
            </a:r>
            <a:br>
              <a:rPr lang="en-US" sz="2800" dirty="0"/>
            </a:br>
            <a:r>
              <a:rPr lang="en-US" sz="2800" dirty="0"/>
              <a:t>As collectors have come to value prints more and more highly, the somewhat confusing concept of the ORIGINAL PRINT has come into being. How, one wonders, can an image that exists in multiple be considered “original”?  By and large, an original print can be distinguished from the reproductive print—one printed mechanically—</a:t>
            </a:r>
            <a:r>
              <a:rPr lang="en-US" sz="2800" b="1" dirty="0"/>
              <a:t>by the fact that it has been printed by the artist or under the artist’s supervision</a:t>
            </a:r>
            <a:r>
              <a:rPr lang="en-US" sz="2800" dirty="0"/>
              <a:t>.</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1981" y="4169665"/>
            <a:ext cx="6934603" cy="2380980"/>
          </a:xfrm>
          <a:prstGeom prst="rect">
            <a:avLst/>
          </a:prstGeom>
        </p:spPr>
      </p:pic>
    </p:spTree>
    <p:extLst>
      <p:ext uri="{BB962C8B-B14F-4D97-AF65-F5344CB8AC3E}">
        <p14:creationId xmlns:p14="http://schemas.microsoft.com/office/powerpoint/2010/main" val="989954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215701" y="817035"/>
            <a:ext cx="4356299" cy="3810967"/>
          </a:xfrm>
        </p:spPr>
        <p:txBody>
          <a:bodyPr>
            <a:noAutofit/>
          </a:bodyPr>
          <a:lstStyle/>
          <a:p>
            <a:pPr algn="l"/>
            <a:r>
              <a:rPr lang="en-US" sz="3200" b="1" dirty="0"/>
              <a:t>The medium of printmaking </a:t>
            </a:r>
            <a:r>
              <a:rPr lang="en-US" sz="2800" dirty="0"/>
              <a:t>appears to have originated in China in the ninth century </a:t>
            </a:r>
            <a:r>
              <a:rPr lang="en-US" sz="2800" dirty="0" err="1"/>
              <a:t>ce</a:t>
            </a:r>
            <a:r>
              <a:rPr lang="en-US" sz="2800" dirty="0"/>
              <a:t> with the publication of the world’s earliest known printed book, the </a:t>
            </a:r>
            <a:r>
              <a:rPr lang="en-US" sz="2800" i="1" dirty="0"/>
              <a:t>DIAMOND SUTRA</a:t>
            </a:r>
            <a:r>
              <a:rPr lang="en-US" sz="2800" dirty="0"/>
              <a:t>, one of Buddhism’s more important texts. </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01895" y="817035"/>
            <a:ext cx="4189152" cy="3961234"/>
          </a:xfrm>
          <a:prstGeom prst="rect">
            <a:avLst/>
          </a:prstGeom>
        </p:spPr>
      </p:pic>
      <p:sp>
        <p:nvSpPr>
          <p:cNvPr id="5" name="TextBox 4"/>
          <p:cNvSpPr txBox="1"/>
          <p:nvPr/>
        </p:nvSpPr>
        <p:spPr>
          <a:xfrm>
            <a:off x="279864" y="4871857"/>
            <a:ext cx="8734968" cy="1384995"/>
          </a:xfrm>
          <a:prstGeom prst="rect">
            <a:avLst/>
          </a:prstGeom>
          <a:noFill/>
        </p:spPr>
        <p:txBody>
          <a:bodyPr wrap="square" rtlCol="0">
            <a:spAutoFit/>
          </a:bodyPr>
          <a:lstStyle/>
          <a:p>
            <a:r>
              <a:rPr lang="en-US" sz="2800" dirty="0"/>
              <a:t>Wood block print. Frontispiece, </a:t>
            </a:r>
            <a:r>
              <a:rPr lang="en-US" sz="2800" i="1" dirty="0"/>
              <a:t>Diamond Sutra</a:t>
            </a:r>
            <a:r>
              <a:rPr lang="en-US" sz="2800" dirty="0"/>
              <a:t>, from Cave 17, </a:t>
            </a:r>
            <a:r>
              <a:rPr lang="en-US" sz="2800" dirty="0" err="1"/>
              <a:t>Dunhuang</a:t>
            </a:r>
            <a:r>
              <a:rPr lang="en-US" sz="2800" dirty="0"/>
              <a:t>, printed in the ninth year of the </a:t>
            </a:r>
            <a:r>
              <a:rPr lang="en-US" sz="2800" dirty="0" err="1"/>
              <a:t>Xiantong</a:t>
            </a:r>
            <a:r>
              <a:rPr lang="en-US" sz="2800" dirty="0"/>
              <a:t> Era of the Tang dynasty, 868 CE</a:t>
            </a:r>
          </a:p>
        </p:txBody>
      </p:sp>
    </p:spTree>
    <p:extLst>
      <p:ext uri="{BB962C8B-B14F-4D97-AF65-F5344CB8AC3E}">
        <p14:creationId xmlns:p14="http://schemas.microsoft.com/office/powerpoint/2010/main" val="2733798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4572000" y="1528187"/>
            <a:ext cx="4381108" cy="3814926"/>
          </a:xfrm>
        </p:spPr>
        <p:txBody>
          <a:bodyPr>
            <a:noAutofit/>
          </a:bodyPr>
          <a:lstStyle/>
          <a:p>
            <a:pPr algn="l"/>
            <a:r>
              <a:rPr lang="en-US" sz="3600" b="1" dirty="0"/>
              <a:t>Playing Cards</a:t>
            </a:r>
            <a:br>
              <a:rPr lang="en-US" sz="3600" b="1" dirty="0"/>
            </a:br>
            <a:r>
              <a:rPr lang="en-US" sz="2800" dirty="0"/>
              <a:t>Among the earliest paper prints to receive widespread distribution across Europe, among even the illiterate, were playing cards, the designs of which have changed little since late medieval times.</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8200" y="1528187"/>
            <a:ext cx="3638226" cy="3547960"/>
          </a:xfrm>
          <a:prstGeom prst="rect">
            <a:avLst/>
          </a:prstGeom>
        </p:spPr>
      </p:pic>
    </p:spTree>
    <p:extLst>
      <p:ext uri="{BB962C8B-B14F-4D97-AF65-F5344CB8AC3E}">
        <p14:creationId xmlns:p14="http://schemas.microsoft.com/office/powerpoint/2010/main" val="3316543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4237" y="883129"/>
            <a:ext cx="3939763" cy="5091741"/>
          </a:xfrm>
          <a:prstGeom prst="rect">
            <a:avLst/>
          </a:prstGeom>
        </p:spPr>
      </p:pic>
      <p:sp>
        <p:nvSpPr>
          <p:cNvPr id="6" name="Title 1"/>
          <p:cNvSpPr>
            <a:spLocks noGrp="1"/>
          </p:cNvSpPr>
          <p:nvPr>
            <p:ph type="ctrTitle"/>
          </p:nvPr>
        </p:nvSpPr>
        <p:spPr>
          <a:xfrm>
            <a:off x="280739" y="0"/>
            <a:ext cx="4711885" cy="6398685"/>
          </a:xfrm>
        </p:spPr>
        <p:txBody>
          <a:bodyPr>
            <a:noAutofit/>
          </a:bodyPr>
          <a:lstStyle/>
          <a:p>
            <a:pPr algn="l"/>
            <a:r>
              <a:rPr lang="en-US" sz="3600" b="1" dirty="0"/>
              <a:t>Gutenberg Printing Press </a:t>
            </a:r>
            <a:br>
              <a:rPr lang="en-US" sz="2800" dirty="0"/>
            </a:br>
            <a:r>
              <a:rPr lang="en-US" sz="2800" dirty="0"/>
              <a:t>In 1455, Gutenberg published his first major work, the </a:t>
            </a:r>
            <a:r>
              <a:rPr lang="en-US" sz="2800" i="1" dirty="0"/>
              <a:t>Forty-Two-Line Bible</a:t>
            </a:r>
            <a:r>
              <a:rPr lang="en-US" sz="2800" dirty="0"/>
              <a:t> (Fig. 10-3)—so named because each column of type contains 42 lines—the first substantial book to be published from movable type in Europe.</a:t>
            </a:r>
            <a:br>
              <a:rPr lang="en-US" sz="2800" dirty="0"/>
            </a:br>
            <a:br>
              <a:rPr lang="en-US" sz="2800" dirty="0"/>
            </a:br>
            <a:r>
              <a:rPr lang="en-US" sz="2800" dirty="0"/>
              <a:t>CLICK on image for Gutenberg Printing Press Video</a:t>
            </a:r>
          </a:p>
        </p:txBody>
      </p:sp>
    </p:spTree>
    <p:extLst>
      <p:ext uri="{BB962C8B-B14F-4D97-AF65-F5344CB8AC3E}">
        <p14:creationId xmlns:p14="http://schemas.microsoft.com/office/powerpoint/2010/main" val="32249482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567083" y="445338"/>
            <a:ext cx="6533903" cy="2508258"/>
          </a:xfrm>
        </p:spPr>
        <p:txBody>
          <a:bodyPr>
            <a:noAutofit/>
          </a:bodyPr>
          <a:lstStyle/>
          <a:p>
            <a:pPr algn="l"/>
            <a:r>
              <a:rPr lang="en-US" sz="2800" dirty="0"/>
              <a:t>The earliest prints, such as the illustrations for the </a:t>
            </a:r>
            <a:r>
              <a:rPr lang="en-US" sz="2800" i="1" dirty="0"/>
              <a:t>Diamond Sutra</a:t>
            </a:r>
            <a:r>
              <a:rPr lang="en-US" sz="2800" dirty="0"/>
              <a:t> and </a:t>
            </a:r>
            <a:r>
              <a:rPr lang="en-US" sz="2800" i="1" dirty="0"/>
              <a:t>The Nuremberg Chronicle</a:t>
            </a:r>
            <a:r>
              <a:rPr lang="en-US" sz="2800" dirty="0"/>
              <a:t>, were WOODCUTS, a kind of RELIEF printing. The process for making woodcuts has remained fundamentally the same over the centuries.</a:t>
            </a:r>
          </a:p>
        </p:txBody>
      </p:sp>
      <p:pic>
        <p:nvPicPr>
          <p:cNvPr id="3" name="Picture 2"/>
          <p:cNvPicPr>
            <a:picLocks noChangeAspect="1"/>
          </p:cNvPicPr>
          <p:nvPr/>
        </p:nvPicPr>
        <p:blipFill>
          <a:blip r:embed="rId2"/>
          <a:stretch>
            <a:fillRect/>
          </a:stretch>
        </p:blipFill>
        <p:spPr>
          <a:xfrm>
            <a:off x="6220675" y="2953596"/>
            <a:ext cx="2578100" cy="3657600"/>
          </a:xfrm>
          <a:prstGeom prst="rect">
            <a:avLst/>
          </a:prstGeom>
          <a:noFill/>
          <a:ln>
            <a:noFill/>
          </a:ln>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5466" y="3468642"/>
            <a:ext cx="4854721" cy="2690556"/>
          </a:xfrm>
          <a:prstGeom prst="rect">
            <a:avLst/>
          </a:prstGeom>
        </p:spPr>
      </p:pic>
    </p:spTree>
    <p:extLst>
      <p:ext uri="{BB962C8B-B14F-4D97-AF65-F5344CB8AC3E}">
        <p14:creationId xmlns:p14="http://schemas.microsoft.com/office/powerpoint/2010/main" val="5988748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344447" y="258288"/>
            <a:ext cx="8395904" cy="5811419"/>
          </a:xfrm>
        </p:spPr>
        <p:txBody>
          <a:bodyPr>
            <a:noAutofit/>
          </a:bodyPr>
          <a:lstStyle/>
          <a:p>
            <a:pPr algn="l"/>
            <a:r>
              <a:rPr lang="en-US" sz="3600" b="1" dirty="0"/>
              <a:t>RELIEF PRINTING</a:t>
            </a:r>
            <a:br>
              <a:rPr lang="en-US" sz="2800" dirty="0"/>
            </a:br>
            <a:r>
              <a:rPr lang="en-US" sz="2800" dirty="0"/>
              <a:t>The term RELIEF refers to any printmaking process in which the image to be printed is raised off the background in reverse. Common rubber stamps use the relief process. All relief processes rely on this basic principle, even though the printing may be done on a printing press. Preparing woodcuts or linocuts, the background is cut </a:t>
            </a:r>
            <a:r>
              <a:rPr lang="en-US" sz="2800" dirty="0" err="1"/>
              <a:t>awau</a:t>
            </a:r>
            <a:r>
              <a:rPr lang="en-US" sz="2800" dirty="0"/>
              <a:t> leaving the raised flat surface that received the ink for printing.</a:t>
            </a:r>
            <a:br>
              <a:rPr lang="en-US" sz="2800" dirty="0"/>
            </a:br>
            <a:br>
              <a:rPr lang="en-US" sz="2800" dirty="0"/>
            </a:br>
            <a:r>
              <a:rPr lang="en-US" sz="2800" dirty="0">
                <a:hlinkClick r:id="rId2"/>
              </a:rPr>
              <a:t>Linocut video</a:t>
            </a:r>
            <a:r>
              <a:rPr lang="en-US" sz="2800" dirty="0"/>
              <a:t>                                        </a:t>
            </a:r>
            <a:br>
              <a:rPr lang="en-US" sz="2800" dirty="0"/>
            </a:br>
            <a:br>
              <a:rPr lang="en-US" sz="2800" dirty="0"/>
            </a:br>
            <a:r>
              <a:rPr lang="en-US" sz="2800" dirty="0">
                <a:hlinkClick r:id="rId3"/>
              </a:rPr>
              <a:t>Woodcuts video</a:t>
            </a:r>
            <a:br>
              <a:rPr lang="en-US" sz="2800" dirty="0"/>
            </a:br>
            <a:endParaRPr lang="en-US" sz="2800" dirty="0"/>
          </a:p>
        </p:txBody>
      </p:sp>
      <p:pic>
        <p:nvPicPr>
          <p:cNvPr id="3" name="Picture 2"/>
          <p:cNvPicPr>
            <a:picLocks noChangeAspect="1"/>
          </p:cNvPicPr>
          <p:nvPr/>
        </p:nvPicPr>
        <p:blipFill>
          <a:blip r:embed="rId4"/>
          <a:stretch>
            <a:fillRect/>
          </a:stretch>
        </p:blipFill>
        <p:spPr>
          <a:xfrm>
            <a:off x="3971834" y="4217780"/>
            <a:ext cx="5172166" cy="2640220"/>
          </a:xfrm>
          <a:prstGeom prst="rect">
            <a:avLst/>
          </a:prstGeom>
        </p:spPr>
      </p:pic>
    </p:spTree>
    <p:extLst>
      <p:ext uri="{BB962C8B-B14F-4D97-AF65-F5344CB8AC3E}">
        <p14:creationId xmlns:p14="http://schemas.microsoft.com/office/powerpoint/2010/main" val="39832322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29902" y="3840690"/>
            <a:ext cx="3874135" cy="2835126"/>
          </a:xfrm>
          <a:prstGeom prst="rect">
            <a:avLst/>
          </a:prstGeom>
        </p:spPr>
      </p:pic>
      <p:sp>
        <p:nvSpPr>
          <p:cNvPr id="6" name="Title 1"/>
          <p:cNvSpPr>
            <a:spLocks noGrp="1"/>
          </p:cNvSpPr>
          <p:nvPr>
            <p:ph type="ctrTitle"/>
          </p:nvPr>
        </p:nvSpPr>
        <p:spPr>
          <a:xfrm>
            <a:off x="339963" y="389992"/>
            <a:ext cx="7545717" cy="4868261"/>
          </a:xfrm>
        </p:spPr>
        <p:txBody>
          <a:bodyPr>
            <a:noAutofit/>
          </a:bodyPr>
          <a:lstStyle/>
          <a:p>
            <a:pPr algn="l"/>
            <a:r>
              <a:rPr lang="en-US" sz="3600" b="1" dirty="0"/>
              <a:t>INTAGLIO PRINTING</a:t>
            </a:r>
            <a:br>
              <a:rPr lang="en-US" sz="2800" dirty="0"/>
            </a:br>
            <a:r>
              <a:rPr lang="en-US" sz="2800" dirty="0"/>
              <a:t>With the </a:t>
            </a:r>
            <a:r>
              <a:rPr lang="en-US" sz="2800" dirty="0">
                <a:hlinkClick r:id="rId3"/>
              </a:rPr>
              <a:t>intaglio</a:t>
            </a:r>
            <a:r>
              <a:rPr lang="en-US" sz="2800" dirty="0"/>
              <a:t> process, on the other hand, the areas to be printed are below the surface of the plate. </a:t>
            </a:r>
            <a:r>
              <a:rPr lang="en-US" sz="2800" i="1" dirty="0"/>
              <a:t>Intaglio</a:t>
            </a:r>
            <a:r>
              <a:rPr lang="en-US" sz="2800" dirty="0"/>
              <a:t> is the Italian word for “engraving,” and the method itself was derived from engraving techniques practiced by goldsmiths and armorers in the Middle Ages. In general, intaglio refers to any process in which the cut or incised lines on the plate are filled with ink. </a:t>
            </a:r>
            <a:br>
              <a:rPr lang="en-US" sz="2800" dirty="0"/>
            </a:br>
            <a:br>
              <a:rPr lang="en-US" sz="2800" dirty="0"/>
            </a:br>
            <a:r>
              <a:rPr lang="en-US" sz="2800" dirty="0">
                <a:hlinkClick r:id="rId4"/>
              </a:rPr>
              <a:t>Intaglio video</a:t>
            </a:r>
            <a:br>
              <a:rPr lang="en-US" sz="2800" dirty="0">
                <a:hlinkClick r:id="rId4"/>
              </a:rPr>
            </a:br>
            <a:endParaRPr lang="en-US" sz="2800" dirty="0"/>
          </a:p>
        </p:txBody>
      </p:sp>
    </p:spTree>
    <p:extLst>
      <p:ext uri="{BB962C8B-B14F-4D97-AF65-F5344CB8AC3E}">
        <p14:creationId xmlns:p14="http://schemas.microsoft.com/office/powerpoint/2010/main" val="1881351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Image result for drawing graphite pencil">
            <a:extLst>
              <a:ext uri="{FF2B5EF4-FFF2-40B4-BE49-F238E27FC236}">
                <a16:creationId xmlns:a16="http://schemas.microsoft.com/office/drawing/2014/main" id="{97902456-E66D-A84E-8C48-46554176015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305125" y="3724203"/>
            <a:ext cx="4812146" cy="3898533"/>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a:extLst>
              <a:ext uri="{FF2B5EF4-FFF2-40B4-BE49-F238E27FC236}">
                <a16:creationId xmlns:a16="http://schemas.microsoft.com/office/drawing/2014/main" id="{A7A86909-81C8-154A-B044-136CA75B4314}"/>
              </a:ext>
            </a:extLst>
          </p:cNvPr>
          <p:cNvSpPr txBox="1">
            <a:spLocks/>
          </p:cNvSpPr>
          <p:nvPr/>
        </p:nvSpPr>
        <p:spPr>
          <a:xfrm>
            <a:off x="498764" y="950831"/>
            <a:ext cx="8146471" cy="3452358"/>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a:solidFill>
                  <a:schemeClr val="bg1"/>
                </a:solidFill>
              </a:rPr>
              <a:t>Graphite is a carbonite mineral that is mined and then powdered. It is then recompressed with varying degrees of hardness and softness. “B” (black) and ebony graphite drawing tools are soft and make dark marks in grays but not quite black. “H” (hard) compressed </a:t>
            </a:r>
            <a:r>
              <a:rPr lang="en-US" dirty="0" err="1">
                <a:solidFill>
                  <a:schemeClr val="bg1"/>
                </a:solidFill>
              </a:rPr>
              <a:t>graphites</a:t>
            </a:r>
            <a:r>
              <a:rPr lang="en-US" dirty="0">
                <a:solidFill>
                  <a:schemeClr val="bg1"/>
                </a:solidFill>
              </a:rPr>
              <a:t> are hard and make thin and light marks.</a:t>
            </a:r>
          </a:p>
        </p:txBody>
      </p:sp>
      <p:sp>
        <p:nvSpPr>
          <p:cNvPr id="7" name="Subtitle 2">
            <a:extLst>
              <a:ext uri="{FF2B5EF4-FFF2-40B4-BE49-F238E27FC236}">
                <a16:creationId xmlns:a16="http://schemas.microsoft.com/office/drawing/2014/main" id="{94A70272-BA29-E24C-85EB-A0AAD243A459}"/>
              </a:ext>
            </a:extLst>
          </p:cNvPr>
          <p:cNvSpPr>
            <a:spLocks noGrp="1"/>
          </p:cNvSpPr>
          <p:nvPr>
            <p:ph type="subTitle" idx="1"/>
          </p:nvPr>
        </p:nvSpPr>
        <p:spPr>
          <a:xfrm>
            <a:off x="1158133" y="269649"/>
            <a:ext cx="6331527" cy="681182"/>
          </a:xfrm>
        </p:spPr>
        <p:txBody>
          <a:bodyPr>
            <a:noAutofit/>
          </a:bodyPr>
          <a:lstStyle/>
          <a:p>
            <a:r>
              <a:rPr lang="en-US" sz="4800" dirty="0">
                <a:solidFill>
                  <a:schemeClr val="bg1"/>
                </a:solidFill>
              </a:rPr>
              <a:t>GRAPHITE drawing</a:t>
            </a:r>
          </a:p>
        </p:txBody>
      </p:sp>
    </p:spTree>
    <p:extLst>
      <p:ext uri="{BB962C8B-B14F-4D97-AF65-F5344CB8AC3E}">
        <p14:creationId xmlns:p14="http://schemas.microsoft.com/office/powerpoint/2010/main" val="2403735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36600" y="150668"/>
            <a:ext cx="8407400" cy="5283200"/>
          </a:xfrm>
          <a:prstGeom prst="rect">
            <a:avLst/>
          </a:prstGeom>
        </p:spPr>
      </p:pic>
      <p:sp>
        <p:nvSpPr>
          <p:cNvPr id="4" name="TextBox 3"/>
          <p:cNvSpPr txBox="1"/>
          <p:nvPr/>
        </p:nvSpPr>
        <p:spPr>
          <a:xfrm>
            <a:off x="3939615" y="631352"/>
            <a:ext cx="5029836" cy="707886"/>
          </a:xfrm>
          <a:prstGeom prst="rect">
            <a:avLst/>
          </a:prstGeom>
          <a:noFill/>
        </p:spPr>
        <p:txBody>
          <a:bodyPr wrap="square" rtlCol="0">
            <a:spAutoFit/>
          </a:bodyPr>
          <a:lstStyle/>
          <a:p>
            <a:r>
              <a:rPr lang="en-US" sz="4000" dirty="0"/>
              <a:t>INTAGLIO PRINTING</a:t>
            </a:r>
          </a:p>
        </p:txBody>
      </p:sp>
      <p:pic>
        <p:nvPicPr>
          <p:cNvPr id="5" name="Picture 4"/>
          <p:cNvPicPr>
            <a:picLocks noChangeAspect="1"/>
          </p:cNvPicPr>
          <p:nvPr/>
        </p:nvPicPr>
        <p:blipFill>
          <a:blip r:embed="rId3"/>
          <a:stretch>
            <a:fillRect/>
          </a:stretch>
        </p:blipFill>
        <p:spPr>
          <a:xfrm>
            <a:off x="330438" y="3546535"/>
            <a:ext cx="4742096" cy="3147347"/>
          </a:xfrm>
          <a:prstGeom prst="rect">
            <a:avLst/>
          </a:prstGeom>
        </p:spPr>
      </p:pic>
    </p:spTree>
    <p:extLst>
      <p:ext uri="{BB962C8B-B14F-4D97-AF65-F5344CB8AC3E}">
        <p14:creationId xmlns:p14="http://schemas.microsoft.com/office/powerpoint/2010/main" val="2613708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505799" y="347472"/>
            <a:ext cx="7545717" cy="4264757"/>
          </a:xfrm>
        </p:spPr>
        <p:txBody>
          <a:bodyPr>
            <a:noAutofit/>
          </a:bodyPr>
          <a:lstStyle/>
          <a:p>
            <a:pPr algn="l"/>
            <a:r>
              <a:rPr lang="en-US" sz="3600" b="1" dirty="0"/>
              <a:t>LITHOGRAPHY PRINTING</a:t>
            </a:r>
            <a:br>
              <a:rPr lang="en-US" sz="2800" dirty="0"/>
            </a:br>
            <a:r>
              <a:rPr lang="en-US" sz="2800" dirty="0"/>
              <a:t>Lithography—meaning, literally, “stone writing”—is the chief planographic printmaking process, meaning that the printing surface is flat. There is no raised or depressed surface on the plate to hold ink. Rather, the method depends on the fact that grease and water don’t mix.. </a:t>
            </a:r>
            <a:br>
              <a:rPr lang="en-US" sz="2800" dirty="0"/>
            </a:br>
            <a:br>
              <a:rPr lang="en-US" sz="2800" dirty="0"/>
            </a:br>
            <a:r>
              <a:rPr lang="en-US" sz="2800" dirty="0">
                <a:hlinkClick r:id="rId2"/>
              </a:rPr>
              <a:t>Lithography video</a:t>
            </a:r>
            <a:br>
              <a:rPr lang="en-US" sz="2800" dirty="0">
                <a:hlinkClick r:id="rId3"/>
              </a:rPr>
            </a:br>
            <a:endParaRPr lang="en-US" sz="2800" dirty="0"/>
          </a:p>
        </p:txBody>
      </p:sp>
      <p:pic>
        <p:nvPicPr>
          <p:cNvPr id="3" name="Picture 2"/>
          <p:cNvPicPr>
            <a:picLocks noChangeAspect="1"/>
          </p:cNvPicPr>
          <p:nvPr/>
        </p:nvPicPr>
        <p:blipFill>
          <a:blip r:embed="rId4"/>
          <a:stretch>
            <a:fillRect/>
          </a:stretch>
        </p:blipFill>
        <p:spPr>
          <a:xfrm>
            <a:off x="3788920" y="3921854"/>
            <a:ext cx="5021471" cy="2716931"/>
          </a:xfrm>
          <a:prstGeom prst="rect">
            <a:avLst/>
          </a:prstGeom>
        </p:spPr>
      </p:pic>
    </p:spTree>
    <p:extLst>
      <p:ext uri="{BB962C8B-B14F-4D97-AF65-F5344CB8AC3E}">
        <p14:creationId xmlns:p14="http://schemas.microsoft.com/office/powerpoint/2010/main" val="13451647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432647" y="457199"/>
            <a:ext cx="7545717" cy="4167321"/>
          </a:xfrm>
        </p:spPr>
        <p:txBody>
          <a:bodyPr>
            <a:noAutofit/>
          </a:bodyPr>
          <a:lstStyle/>
          <a:p>
            <a:pPr algn="l"/>
            <a:r>
              <a:rPr lang="en-US" sz="3600" b="1" dirty="0"/>
              <a:t>SERIGRAPHY OR SCREEN PRINTING</a:t>
            </a:r>
            <a:br>
              <a:rPr lang="en-US" sz="2800" dirty="0"/>
            </a:br>
            <a:r>
              <a:rPr lang="en-US" sz="2800" dirty="0"/>
              <a:t>Silkscreen</a:t>
            </a:r>
            <a:r>
              <a:rPr lang="en-US" sz="2800" dirty="0">
                <a:hlinkClick r:id="rId2"/>
              </a:rPr>
              <a:t>s</a:t>
            </a:r>
            <a:r>
              <a:rPr lang="en-US" sz="2800" dirty="0"/>
              <a:t> are more formally known as serigraphs, from the Greek </a:t>
            </a:r>
            <a:r>
              <a:rPr lang="en-US" sz="2800" i="1" dirty="0" err="1"/>
              <a:t>graphos</a:t>
            </a:r>
            <a:r>
              <a:rPr lang="en-US" sz="2800" dirty="0"/>
              <a:t>, “to write,” and the Latin </a:t>
            </a:r>
            <a:r>
              <a:rPr lang="en-US" sz="2800" i="1" dirty="0" err="1"/>
              <a:t>seri</a:t>
            </a:r>
            <a:r>
              <a:rPr lang="en-US" sz="2800" dirty="0"/>
              <a:t>, “silk.” Unlike other printmaking media, no expensive, heavy machinery is needed to make a serigraph. A stencil process, one can print on almost any surface</a:t>
            </a:r>
            <a:br>
              <a:rPr lang="en-US" sz="2800" dirty="0"/>
            </a:br>
            <a:br>
              <a:rPr lang="en-US" sz="2800" dirty="0"/>
            </a:br>
            <a:r>
              <a:rPr lang="en-US" sz="2800" dirty="0">
                <a:hlinkClick r:id="rId3"/>
              </a:rPr>
              <a:t>Serigraphy video</a:t>
            </a:r>
            <a:br>
              <a:rPr lang="en-US" sz="2800" dirty="0">
                <a:hlinkClick r:id="rId4"/>
              </a:rPr>
            </a:br>
            <a:endParaRPr lang="en-US" sz="2800" dirty="0"/>
          </a:p>
        </p:txBody>
      </p:sp>
      <p:pic>
        <p:nvPicPr>
          <p:cNvPr id="2" name="Picture 1"/>
          <p:cNvPicPr>
            <a:picLocks noChangeAspect="1"/>
          </p:cNvPicPr>
          <p:nvPr/>
        </p:nvPicPr>
        <p:blipFill>
          <a:blip r:embed="rId5"/>
          <a:stretch>
            <a:fillRect/>
          </a:stretch>
        </p:blipFill>
        <p:spPr>
          <a:xfrm>
            <a:off x="4499342" y="3506283"/>
            <a:ext cx="4368193" cy="3113784"/>
          </a:xfrm>
          <a:prstGeom prst="rect">
            <a:avLst/>
          </a:prstGeom>
        </p:spPr>
      </p:pic>
    </p:spTree>
    <p:extLst>
      <p:ext uri="{BB962C8B-B14F-4D97-AF65-F5344CB8AC3E}">
        <p14:creationId xmlns:p14="http://schemas.microsoft.com/office/powerpoint/2010/main" val="32809856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925703" y="-1113247"/>
            <a:ext cx="7545717" cy="5159708"/>
          </a:xfrm>
        </p:spPr>
        <p:txBody>
          <a:bodyPr>
            <a:noAutofit/>
          </a:bodyPr>
          <a:lstStyle/>
          <a:p>
            <a:pPr algn="l"/>
            <a:r>
              <a:rPr lang="en-US" sz="3600" b="1" dirty="0"/>
              <a:t>SERIGRAPHY OR SCREEN PRINTING</a:t>
            </a:r>
            <a:br>
              <a:rPr lang="en-US" sz="2800" dirty="0"/>
            </a:br>
            <a:br>
              <a:rPr lang="en-US" sz="2800" dirty="0"/>
            </a:br>
            <a:br>
              <a:rPr lang="en-US" sz="2800" dirty="0">
                <a:hlinkClick r:id="rId2"/>
              </a:rPr>
            </a:br>
            <a:endParaRPr lang="en-US" sz="2800"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7280" y="974812"/>
            <a:ext cx="7362562" cy="4908375"/>
          </a:xfrm>
          <a:prstGeom prst="rect">
            <a:avLst/>
          </a:prstGeom>
        </p:spPr>
      </p:pic>
    </p:spTree>
    <p:extLst>
      <p:ext uri="{BB962C8B-B14F-4D97-AF65-F5344CB8AC3E}">
        <p14:creationId xmlns:p14="http://schemas.microsoft.com/office/powerpoint/2010/main" val="30891190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452087" y="436481"/>
            <a:ext cx="8180624" cy="5159708"/>
          </a:xfrm>
        </p:spPr>
        <p:txBody>
          <a:bodyPr>
            <a:noAutofit/>
          </a:bodyPr>
          <a:lstStyle/>
          <a:p>
            <a:pPr algn="l"/>
            <a:r>
              <a:rPr lang="en-US" sz="3600" b="1" dirty="0"/>
              <a:t>MONOPRINT PRINTING</a:t>
            </a:r>
            <a:br>
              <a:rPr lang="en-US" sz="2800" dirty="0"/>
            </a:br>
            <a:r>
              <a:rPr lang="en-US" sz="2800" dirty="0"/>
              <a:t>A kind of printmaking to consider, one that has much in common with painting and drawing. However, </a:t>
            </a:r>
            <a:r>
              <a:rPr lang="en-US" sz="2800" b="1" dirty="0"/>
              <a:t>monotypes</a:t>
            </a:r>
            <a:r>
              <a:rPr lang="en-US" sz="2800" dirty="0"/>
              <a:t> are generally classified as a kind of printmaking because they use both a plate and a press in the making of the image. Unlike other prints, however, a monotype is a unique image. Once it is printed, it can never be printed again. In monotypes, the artist forms an image on a plate with printer’s ink or paints, and the image is transferred to paper under pressure, usually by means of an etching press. </a:t>
            </a:r>
            <a:br>
              <a:rPr lang="en-US" sz="2800" dirty="0"/>
            </a:br>
            <a:br>
              <a:rPr lang="en-US" sz="2800" dirty="0"/>
            </a:br>
            <a:r>
              <a:rPr lang="en-US" sz="2800" dirty="0" err="1">
                <a:hlinkClick r:id="rId2"/>
              </a:rPr>
              <a:t>Monoprint</a:t>
            </a:r>
            <a:r>
              <a:rPr lang="en-US" sz="2800" dirty="0">
                <a:hlinkClick r:id="rId2"/>
              </a:rPr>
              <a:t> Video</a:t>
            </a:r>
            <a:endParaRPr lang="en-US" sz="2800" dirty="0"/>
          </a:p>
        </p:txBody>
      </p:sp>
    </p:spTree>
    <p:extLst>
      <p:ext uri="{BB962C8B-B14F-4D97-AF65-F5344CB8AC3E}">
        <p14:creationId xmlns:p14="http://schemas.microsoft.com/office/powerpoint/2010/main" val="8361153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452087" y="845436"/>
            <a:ext cx="5422885" cy="5504065"/>
          </a:xfrm>
        </p:spPr>
        <p:txBody>
          <a:bodyPr>
            <a:noAutofit/>
          </a:bodyPr>
          <a:lstStyle/>
          <a:p>
            <a:pPr algn="l"/>
            <a:r>
              <a:rPr lang="en-US" sz="3600" b="1" dirty="0"/>
              <a:t>MONOPRINT PRINTING </a:t>
            </a:r>
            <a:r>
              <a:rPr lang="en-US" sz="2800" dirty="0"/>
              <a:t>(continued)</a:t>
            </a:r>
            <a:br>
              <a:rPr lang="en-US" sz="2800" dirty="0"/>
            </a:br>
            <a:r>
              <a:rPr lang="en-US" sz="2800" dirty="0"/>
              <a:t>Part of the difficulty and challenge of the process is that if a top layer of paint is applied over a bottom layer of paint on the plate, when printed, the original bottom layer will be the top layer and vice versa. Thus, the foreground elements of a composition must be painted first on the plate, and the background elements over them. The process requires considerable planning.</a:t>
            </a:r>
            <a:br>
              <a:rPr lang="en-US" sz="2800" dirty="0"/>
            </a:br>
            <a:endParaRPr lang="en-US" sz="2800"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74972" y="1765399"/>
            <a:ext cx="3059130" cy="3916886"/>
          </a:xfrm>
          <a:prstGeom prst="rect">
            <a:avLst/>
          </a:prstGeom>
        </p:spPr>
      </p:pic>
    </p:spTree>
    <p:extLst>
      <p:ext uri="{BB962C8B-B14F-4D97-AF65-F5344CB8AC3E}">
        <p14:creationId xmlns:p14="http://schemas.microsoft.com/office/powerpoint/2010/main" val="15755675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411904" y="4250413"/>
            <a:ext cx="8363982" cy="1470025"/>
          </a:xfrm>
        </p:spPr>
        <p:txBody>
          <a:bodyPr/>
          <a:lstStyle/>
          <a:p>
            <a:r>
              <a:rPr lang="en-US" dirty="0"/>
              <a:t>Photography and Time-base Media</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98849" y="748782"/>
            <a:ext cx="4825514" cy="3781443"/>
          </a:xfrm>
          <a:prstGeom prst="rect">
            <a:avLst/>
          </a:prstGeom>
        </p:spPr>
      </p:pic>
    </p:spTree>
    <p:extLst>
      <p:ext uri="{BB962C8B-B14F-4D97-AF65-F5344CB8AC3E}">
        <p14:creationId xmlns:p14="http://schemas.microsoft.com/office/powerpoint/2010/main" val="15900810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739296" y="966850"/>
            <a:ext cx="7592024" cy="4976117"/>
          </a:xfrm>
        </p:spPr>
        <p:txBody>
          <a:bodyPr anchor="t">
            <a:noAutofit/>
          </a:bodyPr>
          <a:lstStyle/>
          <a:p>
            <a:pPr algn="l"/>
            <a:r>
              <a:rPr lang="en-US" sz="3600" b="1" dirty="0"/>
              <a:t>Photography and Time-base Media</a:t>
            </a:r>
            <a:br>
              <a:rPr lang="en-US" sz="3600" b="1" dirty="0"/>
            </a:br>
            <a:br>
              <a:rPr lang="en-US" sz="3600" b="1" dirty="0"/>
            </a:br>
            <a:r>
              <a:rPr lang="en-US" sz="2400" dirty="0"/>
              <a:t>Photography began, in about 1838, with still images, but the still image almost immediately generated the thought that it might be possible to capture the object in motion as well. To the silent moving image, sound was soon added. To the “talkie” was added color. And film developed in its audience a taste for “live” action, a taste satisfied by live television transmission, video images that allow us to view anything happening in the world as it happens.</a:t>
            </a:r>
            <a:br>
              <a:rPr lang="en-US" sz="2400" dirty="0"/>
            </a:br>
            <a:endParaRPr lang="en-US" sz="2400" dirty="0"/>
          </a:p>
        </p:txBody>
      </p:sp>
    </p:spTree>
    <p:extLst>
      <p:ext uri="{BB962C8B-B14F-4D97-AF65-F5344CB8AC3E}">
        <p14:creationId xmlns:p14="http://schemas.microsoft.com/office/powerpoint/2010/main" val="17957683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739296" y="1023724"/>
            <a:ext cx="7592024" cy="3564075"/>
          </a:xfrm>
        </p:spPr>
        <p:txBody>
          <a:bodyPr anchor="t">
            <a:noAutofit/>
          </a:bodyPr>
          <a:lstStyle/>
          <a:p>
            <a:pPr algn="l"/>
            <a:r>
              <a:rPr lang="en-US" sz="3600" b="1" dirty="0"/>
              <a:t>Photography and Time-base Media</a:t>
            </a:r>
            <a:br>
              <a:rPr lang="en-US" sz="3600" b="1" dirty="0"/>
            </a:br>
            <a:br>
              <a:rPr lang="en-US" sz="3600" b="1" dirty="0"/>
            </a:br>
            <a:r>
              <a:rPr lang="en-US" sz="2400" dirty="0"/>
              <a:t>Photography (from the Greek </a:t>
            </a:r>
            <a:r>
              <a:rPr lang="en-US" sz="2400" i="1" dirty="0" err="1"/>
              <a:t>phos</a:t>
            </a:r>
            <a:r>
              <a:rPr lang="en-US" sz="2400" dirty="0"/>
              <a:t>, “light,” and </a:t>
            </a:r>
            <a:r>
              <a:rPr lang="en-US" sz="2400" i="1" dirty="0" err="1"/>
              <a:t>graphos</a:t>
            </a:r>
            <a:r>
              <a:rPr lang="en-US" sz="2400" dirty="0"/>
              <a:t>, “writing,” literally “writing with light”) is, like collage, at least potentially an inclusive rather than an exclusive medium. You can photograph anything you can see. As one historian of American photography has put it: “The world is essentially a storehouse of visual information.”</a:t>
            </a:r>
          </a:p>
        </p:txBody>
      </p:sp>
    </p:spTree>
    <p:extLst>
      <p:ext uri="{BB962C8B-B14F-4D97-AF65-F5344CB8AC3E}">
        <p14:creationId xmlns:p14="http://schemas.microsoft.com/office/powerpoint/2010/main" val="23646223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674712" y="361768"/>
            <a:ext cx="7592024" cy="4976117"/>
          </a:xfrm>
        </p:spPr>
        <p:txBody>
          <a:bodyPr anchor="t">
            <a:noAutofit/>
          </a:bodyPr>
          <a:lstStyle/>
          <a:p>
            <a:pPr algn="l"/>
            <a:r>
              <a:rPr lang="en-US" sz="2400" dirty="0"/>
              <a:t>Such a dream seemed even more possible when photographs of a horse trotting were published by </a:t>
            </a:r>
            <a:r>
              <a:rPr lang="en-US" sz="2400" dirty="0" err="1"/>
              <a:t>Eadweard</a:t>
            </a:r>
            <a:r>
              <a:rPr lang="en-US" sz="2400" dirty="0"/>
              <a:t> Muybridge in </a:t>
            </a:r>
            <a:r>
              <a:rPr lang="en-US" sz="2400" i="1" dirty="0"/>
              <a:t>La Nature</a:t>
            </a:r>
            <a:r>
              <a:rPr lang="en-US" sz="2400" dirty="0"/>
              <a:t> in 1878 (Fig. 11-2). Muybridge had used a trip-wire device in an experiment commissioned by California governor Leland Stanford to settle a bet about whether there were moments in the stride of a trotting or galloping horse when it was entirely free of the ground.</a:t>
            </a:r>
            <a:br>
              <a:rPr lang="en-US" sz="2400" dirty="0"/>
            </a:br>
            <a:br>
              <a:rPr lang="en-US" sz="2400" dirty="0"/>
            </a:br>
            <a:endParaRPr lang="en-US" sz="2400"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6936" y="3696945"/>
            <a:ext cx="6860073" cy="2910841"/>
          </a:xfrm>
          <a:prstGeom prst="rect">
            <a:avLst/>
          </a:prstGeom>
        </p:spPr>
      </p:pic>
    </p:spTree>
    <p:extLst>
      <p:ext uri="{BB962C8B-B14F-4D97-AF65-F5344CB8AC3E}">
        <p14:creationId xmlns:p14="http://schemas.microsoft.com/office/powerpoint/2010/main" val="1013339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00" name="Picture 4" descr="Image result for drawing graphite pencil">
            <a:extLst>
              <a:ext uri="{FF2B5EF4-FFF2-40B4-BE49-F238E27FC236}">
                <a16:creationId xmlns:a16="http://schemas.microsoft.com/office/drawing/2014/main" id="{E13ACBC7-5C55-CA4A-B425-16F4C125FF4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12269" y="2424545"/>
            <a:ext cx="4349132" cy="390871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drawing graphite TREES">
            <a:extLst>
              <a:ext uri="{FF2B5EF4-FFF2-40B4-BE49-F238E27FC236}">
                <a16:creationId xmlns:a16="http://schemas.microsoft.com/office/drawing/2014/main" id="{CF976EDA-2E2E-7543-B968-724DB2B86E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8445" y="811646"/>
            <a:ext cx="3983555" cy="261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7827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674712" y="361768"/>
            <a:ext cx="7592024" cy="4976117"/>
          </a:xfrm>
        </p:spPr>
        <p:txBody>
          <a:bodyPr anchor="t">
            <a:noAutofit/>
          </a:bodyPr>
          <a:lstStyle/>
          <a:p>
            <a:pPr algn="l"/>
            <a:r>
              <a:rPr lang="en-US" sz="3600" b="1" dirty="0"/>
              <a:t>Camera </a:t>
            </a:r>
            <a:r>
              <a:rPr lang="en-US" sz="3600" b="1" dirty="0" err="1"/>
              <a:t>Obscura</a:t>
            </a:r>
            <a:br>
              <a:rPr lang="en-US" sz="3600" b="1" i="1" dirty="0"/>
            </a:br>
            <a:r>
              <a:rPr lang="en-US" sz="2400" i="1" dirty="0"/>
              <a:t>Camera</a:t>
            </a:r>
            <a:r>
              <a:rPr lang="en-US" sz="2400" dirty="0"/>
              <a:t> is the Latin word for “room.” And, in fact, by the sixteenth century, a darkened room, called a camera </a:t>
            </a:r>
            <a:r>
              <a:rPr lang="en-US" sz="2400" dirty="0" err="1"/>
              <a:t>obscura</a:t>
            </a:r>
            <a:r>
              <a:rPr lang="en-US" sz="2400" dirty="0"/>
              <a:t>, was routinely used by artists to copy nature accurately. The scientific principle employed is essentially the same as that used by the camera today. A small hole on the side of a light-tight room admits a ray of light that projects a scene, upside down, directly across from the hole onto a white wall.</a:t>
            </a:r>
            <a:br>
              <a:rPr lang="en-US" sz="2400" dirty="0"/>
            </a:br>
            <a:endParaRPr lang="en-US" sz="2400"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2236" y="4246626"/>
            <a:ext cx="5812549" cy="2571371"/>
          </a:xfrm>
          <a:prstGeom prst="rect">
            <a:avLst/>
          </a:prstGeom>
        </p:spPr>
      </p:pic>
    </p:spTree>
    <p:extLst>
      <p:ext uri="{BB962C8B-B14F-4D97-AF65-F5344CB8AC3E}">
        <p14:creationId xmlns:p14="http://schemas.microsoft.com/office/powerpoint/2010/main" val="14662164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330264" y="211100"/>
            <a:ext cx="5709652" cy="4976117"/>
          </a:xfrm>
        </p:spPr>
        <p:txBody>
          <a:bodyPr anchor="t">
            <a:noAutofit/>
          </a:bodyPr>
          <a:lstStyle/>
          <a:p>
            <a:pPr algn="l"/>
            <a:r>
              <a:rPr lang="en-US" sz="3600" b="1" dirty="0"/>
              <a:t>Daguerreotype</a:t>
            </a:r>
            <a:br>
              <a:rPr lang="en-US" sz="3600" b="1" dirty="0"/>
            </a:br>
            <a:r>
              <a:rPr lang="en-US" sz="2400" dirty="0"/>
              <a:t>In England, William Henry Fox Talbot presented a process for fixing negative images on paper coated with light-sensitive chemicals, a process that he called ­photogenic drawing. In France, a different process, which yielded a positive image on a polished metal plate, was named the daguerreotype, after one of its two inventors, Louis-Jacques-</a:t>
            </a:r>
            <a:r>
              <a:rPr lang="en-US" sz="2400" dirty="0" err="1"/>
              <a:t>Mandé</a:t>
            </a:r>
            <a:r>
              <a:rPr lang="en-US" sz="2400" dirty="0"/>
              <a:t> Daguerre (</a:t>
            </a:r>
            <a:r>
              <a:rPr lang="en-US" sz="2400" dirty="0" err="1"/>
              <a:t>Nicéphore</a:t>
            </a:r>
            <a:r>
              <a:rPr lang="en-US" sz="2400" dirty="0"/>
              <a:t> </a:t>
            </a:r>
            <a:r>
              <a:rPr lang="en-US" sz="2400" dirty="0" err="1"/>
              <a:t>Niépce</a:t>
            </a:r>
            <a:r>
              <a:rPr lang="en-US" sz="2400" dirty="0"/>
              <a:t> had died in 1833, leaving Daguerre to perfect the process and garner the laurels). Public reaction was wildly enthusiastic, and the French and English press faithfully reported every development in the greatest detail.</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39916" y="3161723"/>
            <a:ext cx="2953388" cy="3373418"/>
          </a:xfrm>
          <a:prstGeom prst="rect">
            <a:avLst/>
          </a:prstGeom>
        </p:spPr>
      </p:pic>
    </p:spTree>
    <p:extLst>
      <p:ext uri="{BB962C8B-B14F-4D97-AF65-F5344CB8AC3E}">
        <p14:creationId xmlns:p14="http://schemas.microsoft.com/office/powerpoint/2010/main" val="9481846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330263" y="211100"/>
            <a:ext cx="8380140" cy="5686403"/>
          </a:xfrm>
        </p:spPr>
        <p:txBody>
          <a:bodyPr anchor="t">
            <a:noAutofit/>
          </a:bodyPr>
          <a:lstStyle/>
          <a:p>
            <a:pPr algn="l"/>
            <a:r>
              <a:rPr lang="en-US" sz="2400" dirty="0"/>
              <a:t>In 1843, Talbot made a picture, which he called </a:t>
            </a:r>
            <a:r>
              <a:rPr lang="en-US" sz="2400" i="1" dirty="0"/>
              <a:t>The Open Door</a:t>
            </a:r>
            <a:r>
              <a:rPr lang="en-US" sz="2400" dirty="0"/>
              <a:t>, that convinced him that the </a:t>
            </a:r>
            <a:r>
              <a:rPr lang="en-US" sz="2400" dirty="0" err="1"/>
              <a:t>calotype</a:t>
            </a:r>
            <a:r>
              <a:rPr lang="en-US" sz="2400" dirty="0"/>
              <a:t> could not only document the world as we know it, but also become a work of art in its own right. When he published the image in his book </a:t>
            </a:r>
            <a:r>
              <a:rPr lang="en-US" sz="2400" i="1" dirty="0"/>
              <a:t>The Pencil of Nature</a:t>
            </a:r>
            <a:r>
              <a:rPr lang="en-US" sz="2400" dirty="0"/>
              <a:t>, the first book of photographs ever produced, he captioned it as follows: “A painter’s eye will often be arrested where ordinary people see nothing remarkable. A casual gleam of sunshine, or a shadow thrown across his path, a time-withered oak, or a moss-covered stone may awaken a train of thoughts and feelings, and picturesque imaginings.”</a:t>
            </a:r>
            <a:br>
              <a:rPr lang="en-US" sz="2400" dirty="0"/>
            </a:br>
            <a:r>
              <a:rPr lang="en-US" sz="2400" dirty="0"/>
              <a:t> For Talbot, at least, painters and </a:t>
            </a:r>
            <a:br>
              <a:rPr lang="en-US" sz="2400" dirty="0"/>
            </a:br>
            <a:r>
              <a:rPr lang="en-US" sz="2400" dirty="0"/>
              <a:t>photographers saw the world as one.</a:t>
            </a:r>
            <a:br>
              <a:rPr lang="en-US" sz="2400" dirty="0"/>
            </a:br>
            <a:br>
              <a:rPr lang="en-US" sz="2400" dirty="0"/>
            </a:br>
            <a:r>
              <a:rPr lang="en-US" sz="2400" dirty="0">
                <a:hlinkClick r:id="rId2"/>
              </a:rPr>
              <a:t>What is Photography as Art? Video</a:t>
            </a:r>
            <a:endParaRPr lang="en-US" sz="2400"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31295" y="3878304"/>
            <a:ext cx="3479108" cy="2617825"/>
          </a:xfrm>
          <a:prstGeom prst="rect">
            <a:avLst/>
          </a:prstGeom>
        </p:spPr>
      </p:pic>
    </p:spTree>
    <p:extLst>
      <p:ext uri="{BB962C8B-B14F-4D97-AF65-F5344CB8AC3E}">
        <p14:creationId xmlns:p14="http://schemas.microsoft.com/office/powerpoint/2010/main" val="4181461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330263" y="211100"/>
            <a:ext cx="4965615" cy="6073831"/>
          </a:xfrm>
        </p:spPr>
        <p:txBody>
          <a:bodyPr anchor="t">
            <a:noAutofit/>
          </a:bodyPr>
          <a:lstStyle/>
          <a:p>
            <a:pPr algn="l"/>
            <a:r>
              <a:rPr lang="en-US" sz="3600" b="1" dirty="0"/>
              <a:t>Spatial Relations</a:t>
            </a:r>
            <a:br>
              <a:rPr lang="en-US" sz="2400" dirty="0"/>
            </a:br>
            <a:r>
              <a:rPr lang="en-US" sz="2400" dirty="0"/>
              <a:t>One of the greatest sources of photography’s hold on the popular imagination lies in this ability to aestheticize the everyday—to reveal as beautiful that which we normally take for granted. When he shot his groundbreaking photograph </a:t>
            </a:r>
            <a:r>
              <a:rPr lang="en-US" sz="2400" i="1" dirty="0"/>
              <a:t>The Steerage.</a:t>
            </a:r>
            <a:r>
              <a:rPr lang="en-US" sz="2400" dirty="0"/>
              <a:t> in 1907, American photographer Alfred Stieglitz was transfixed not by the literal figures and objects in his viewfinder, but by the spatial relations.</a:t>
            </a:r>
            <a:br>
              <a:rPr lang="en-US" sz="2400" dirty="0"/>
            </a:br>
            <a:r>
              <a:rPr lang="en-US" sz="2400" dirty="0"/>
              <a:t>.</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11157" y="2339494"/>
            <a:ext cx="3403953" cy="4303269"/>
          </a:xfrm>
          <a:prstGeom prst="rect">
            <a:avLst/>
          </a:prstGeom>
        </p:spPr>
      </p:pic>
    </p:spTree>
    <p:extLst>
      <p:ext uri="{BB962C8B-B14F-4D97-AF65-F5344CB8AC3E}">
        <p14:creationId xmlns:p14="http://schemas.microsoft.com/office/powerpoint/2010/main" val="18566761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330263" y="408950"/>
            <a:ext cx="6364932" cy="6449050"/>
          </a:xfrm>
        </p:spPr>
        <p:txBody>
          <a:bodyPr anchor="t">
            <a:noAutofit/>
          </a:bodyPr>
          <a:lstStyle/>
          <a:p>
            <a:pPr algn="l"/>
            <a:r>
              <a:rPr lang="en-US" sz="3600" b="1" dirty="0"/>
              <a:t>Zone System</a:t>
            </a:r>
            <a:br>
              <a:rPr lang="en-US" sz="3600" b="1" dirty="0"/>
            </a:br>
            <a:r>
              <a:rPr lang="en-US" sz="2400" dirty="0"/>
              <a:t>For many photographers, the real art of photography takes place not behind the viewfinder but in the darkroom. Among the masters of darkroom techniques was </a:t>
            </a:r>
            <a:r>
              <a:rPr lang="en-US" sz="2400" dirty="0" err="1"/>
              <a:t>Ansel</a:t>
            </a:r>
            <a:r>
              <a:rPr lang="en-US" sz="2400" dirty="0"/>
              <a:t> Adams who, with colleague Fred Archer, developed the Zone </a:t>
            </a:r>
            <a:br>
              <a:rPr lang="en-US" sz="2400" dirty="0"/>
            </a:br>
            <a:r>
              <a:rPr lang="en-US" sz="2400" dirty="0"/>
              <a:t>System in the late 1930s.</a:t>
            </a:r>
            <a:br>
              <a:rPr lang="en-US" sz="2400" dirty="0"/>
            </a:br>
            <a:r>
              <a:rPr lang="en-US" sz="2400" dirty="0" err="1"/>
              <a:t>Ansel</a:t>
            </a:r>
            <a:r>
              <a:rPr lang="en-US" sz="2400" dirty="0"/>
              <a:t> Adams defined the Zone </a:t>
            </a:r>
            <a:br>
              <a:rPr lang="en-US" sz="2400" dirty="0"/>
            </a:br>
            <a:r>
              <a:rPr lang="en-US" sz="2400" dirty="0"/>
              <a:t>System as “a framework</a:t>
            </a:r>
            <a:br>
              <a:rPr lang="en-US" sz="2400" dirty="0"/>
            </a:br>
            <a:r>
              <a:rPr lang="en-US" sz="2400" dirty="0"/>
              <a:t> for understanding exposures </a:t>
            </a:r>
            <a:br>
              <a:rPr lang="en-US" sz="2400" dirty="0"/>
            </a:br>
            <a:r>
              <a:rPr lang="en-US" sz="2400" dirty="0"/>
              <a:t>and development, and </a:t>
            </a:r>
            <a:br>
              <a:rPr lang="en-US" sz="2400" dirty="0"/>
            </a:br>
            <a:r>
              <a:rPr lang="en-US" sz="2400" dirty="0"/>
              <a:t>visualizing their effect in </a:t>
            </a:r>
            <a:br>
              <a:rPr lang="en-US" sz="2400" dirty="0"/>
            </a:br>
            <a:r>
              <a:rPr lang="en-US" sz="2400" dirty="0"/>
              <a:t>advance.</a:t>
            </a:r>
          </a:p>
        </p:txBody>
      </p:sp>
      <p:pic>
        <p:nvPicPr>
          <p:cNvPr id="4" name="Picture 3"/>
          <p:cNvPicPr>
            <a:picLocks noChangeAspect="1"/>
          </p:cNvPicPr>
          <p:nvPr/>
        </p:nvPicPr>
        <p:blipFill>
          <a:blip r:embed="rId2"/>
          <a:stretch>
            <a:fillRect/>
          </a:stretch>
        </p:blipFill>
        <p:spPr>
          <a:xfrm>
            <a:off x="4361460" y="3185513"/>
            <a:ext cx="4615698" cy="3460044"/>
          </a:xfrm>
          <a:prstGeom prst="rect">
            <a:avLst/>
          </a:prstGeom>
        </p:spPr>
      </p:pic>
    </p:spTree>
    <p:extLst>
      <p:ext uri="{BB962C8B-B14F-4D97-AF65-F5344CB8AC3E}">
        <p14:creationId xmlns:p14="http://schemas.microsoft.com/office/powerpoint/2010/main" val="2865207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524014" y="361766"/>
            <a:ext cx="7699665" cy="6332115"/>
          </a:xfrm>
        </p:spPr>
        <p:txBody>
          <a:bodyPr anchor="t">
            <a:noAutofit/>
          </a:bodyPr>
          <a:lstStyle/>
          <a:p>
            <a:pPr algn="l"/>
            <a:r>
              <a:rPr lang="en-US" sz="3600" b="1" dirty="0"/>
              <a:t>Gray Scale</a:t>
            </a:r>
            <a:br>
              <a:rPr lang="en-US" sz="3600" b="1" dirty="0"/>
            </a:br>
            <a:r>
              <a:rPr lang="en-US" sz="2400" dirty="0"/>
              <a:t>A zone represents the relation of the image’s (or a portion of the image’s) brightness to the value or tone that the photographer wishes it to appear in the final print. Thus each picture is broken up into zones ranging from black to white with nine shades of gray in between—a photographic gray scale.</a:t>
            </a:r>
            <a:br>
              <a:rPr lang="en-US" sz="2400" dirty="0"/>
            </a:br>
            <a:r>
              <a:rPr lang="en-US" sz="2400" dirty="0"/>
              <a:t>	Over the course of his career, Adams became adept at anticipating the zonal relationships that he desired in the final print, even as he was first exposing his negatives to light. As a result, just in setting his camera’s aperture—the size of the opening of the lens—he could go a long way toward establishing the luminescence of the scene that he wanted.</a:t>
            </a:r>
            <a:br>
              <a:rPr lang="en-US" sz="2400" dirty="0"/>
            </a:br>
            <a:br>
              <a:rPr lang="en-US" sz="2400" dirty="0"/>
            </a:br>
            <a:r>
              <a:rPr lang="en-US" sz="2400" dirty="0" err="1">
                <a:hlinkClick r:id="rId2"/>
              </a:rPr>
              <a:t>Ansel</a:t>
            </a:r>
            <a:r>
              <a:rPr lang="en-US" sz="2400" dirty="0">
                <a:hlinkClick r:id="rId2"/>
              </a:rPr>
              <a:t> Adams Video.</a:t>
            </a:r>
            <a:endParaRPr lang="en-US" sz="2400" dirty="0"/>
          </a:p>
        </p:txBody>
      </p:sp>
    </p:spTree>
    <p:extLst>
      <p:ext uri="{BB962C8B-B14F-4D97-AF65-F5344CB8AC3E}">
        <p14:creationId xmlns:p14="http://schemas.microsoft.com/office/powerpoint/2010/main" val="11076116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330263" y="211100"/>
            <a:ext cx="8216336" cy="6073831"/>
          </a:xfrm>
        </p:spPr>
        <p:txBody>
          <a:bodyPr anchor="t">
            <a:noAutofit/>
          </a:bodyPr>
          <a:lstStyle/>
          <a:p>
            <a:pPr algn="l"/>
            <a:r>
              <a:rPr lang="en-US" sz="3600" b="1" dirty="0"/>
              <a:t>Dodging and Burning</a:t>
            </a:r>
            <a:br>
              <a:rPr lang="en-US" sz="3600" b="1" dirty="0"/>
            </a:br>
            <a:r>
              <a:rPr lang="en-US" sz="2400" dirty="0" err="1"/>
              <a:t>Ansel</a:t>
            </a:r>
            <a:r>
              <a:rPr lang="en-US" sz="2400" dirty="0"/>
              <a:t> Adams called this a process of “visualization,” a process never fully completed until he was working in the darkroom. He often spent hours and hours in the darkroom creating the image that he felt represented his initial visualization. There, he employed the techniques of dodging and burning to attain the finish he desired. Dodging decreases the exposure of selected areas of the print that the photographer wishes to be lighter; burning increases the exposure to areas of the print that should be darker. To dodge an area of a print, he might </a:t>
            </a:r>
            <a:r>
              <a:rPr lang="en-US" sz="2400" b="1" dirty="0"/>
              <a:t>hold a piece of cardboard over it. </a:t>
            </a:r>
            <a:r>
              <a:rPr lang="en-US" sz="2400" dirty="0"/>
              <a:t>To burn an area, he might </a:t>
            </a:r>
            <a:r>
              <a:rPr lang="en-US" sz="2400" b="1" dirty="0"/>
              <a:t>hold a thick piece of paper with a hole cut out of it over </a:t>
            </a:r>
            <a:r>
              <a:rPr lang="en-US" sz="2400" dirty="0"/>
              <a:t>the area that he wished to darken.</a:t>
            </a:r>
            <a:br>
              <a:rPr lang="en-US" sz="2400" dirty="0"/>
            </a:br>
            <a:br>
              <a:rPr lang="en-US" sz="2400" dirty="0"/>
            </a:br>
            <a:r>
              <a:rPr lang="en-US" sz="2400" dirty="0">
                <a:hlinkClick r:id="rId2"/>
              </a:rPr>
              <a:t>Dodging and Burning Video</a:t>
            </a:r>
            <a:endParaRPr lang="en-US" sz="2400" dirty="0"/>
          </a:p>
        </p:txBody>
      </p:sp>
    </p:spTree>
    <p:extLst>
      <p:ext uri="{BB962C8B-B14F-4D97-AF65-F5344CB8AC3E}">
        <p14:creationId xmlns:p14="http://schemas.microsoft.com/office/powerpoint/2010/main" val="10589321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330263" y="1627632"/>
            <a:ext cx="8216336" cy="3273552"/>
          </a:xfrm>
        </p:spPr>
        <p:txBody>
          <a:bodyPr anchor="t">
            <a:noAutofit/>
          </a:bodyPr>
          <a:lstStyle/>
          <a:p>
            <a:pPr algn="l"/>
            <a:br>
              <a:rPr lang="en-US" sz="3600" b="1" dirty="0"/>
            </a:br>
            <a:br>
              <a:rPr lang="en-US" sz="2400" dirty="0"/>
            </a:br>
            <a:r>
              <a:rPr lang="en-US" sz="3200" dirty="0"/>
              <a:t>The first great master of editing was </a:t>
            </a:r>
            <a:r>
              <a:rPr lang="en-US" sz="3200" b="1" dirty="0"/>
              <a:t>D. W. Griffith </a:t>
            </a:r>
            <a:r>
              <a:rPr lang="en-US" sz="3200" dirty="0"/>
              <a:t>who, in </a:t>
            </a:r>
            <a:r>
              <a:rPr lang="en-US" sz="3200" i="1" dirty="0"/>
              <a:t>The Birth of a Nation</a:t>
            </a:r>
            <a:r>
              <a:rPr lang="en-US" sz="3200" dirty="0"/>
              <a:t>, essentially invented the standard vocabulary of filmmaking. Griffith sought to create visual variety in the film by alternating between and among a repertoire of</a:t>
            </a:r>
            <a:r>
              <a:rPr lang="en-US" sz="3200" b="1" dirty="0"/>
              <a:t> shots</a:t>
            </a:r>
            <a:r>
              <a:rPr lang="en-US" sz="3200" dirty="0"/>
              <a:t>, each one a continuous sequence of film frames. </a:t>
            </a:r>
          </a:p>
        </p:txBody>
      </p:sp>
      <p:sp>
        <p:nvSpPr>
          <p:cNvPr id="2" name="TextBox 1">
            <a:extLst>
              <a:ext uri="{FF2B5EF4-FFF2-40B4-BE49-F238E27FC236}">
                <a16:creationId xmlns:a16="http://schemas.microsoft.com/office/drawing/2014/main" id="{0A0CD3ED-29A9-454F-BC1C-7A1383A44313}"/>
              </a:ext>
            </a:extLst>
          </p:cNvPr>
          <p:cNvSpPr txBox="1"/>
          <p:nvPr/>
        </p:nvSpPr>
        <p:spPr>
          <a:xfrm>
            <a:off x="1078992" y="1119800"/>
            <a:ext cx="6345936" cy="1015663"/>
          </a:xfrm>
          <a:prstGeom prst="rect">
            <a:avLst/>
          </a:prstGeom>
          <a:noFill/>
        </p:spPr>
        <p:txBody>
          <a:bodyPr wrap="square" rtlCol="0">
            <a:spAutoFit/>
          </a:bodyPr>
          <a:lstStyle/>
          <a:p>
            <a:pPr algn="ctr"/>
            <a:r>
              <a:rPr lang="en-US" sz="6000" b="1" dirty="0"/>
              <a:t>Film Making</a:t>
            </a:r>
            <a:endParaRPr lang="en-US" sz="6000" dirty="0"/>
          </a:p>
        </p:txBody>
      </p:sp>
    </p:spTree>
    <p:extLst>
      <p:ext uri="{BB962C8B-B14F-4D97-AF65-F5344CB8AC3E}">
        <p14:creationId xmlns:p14="http://schemas.microsoft.com/office/powerpoint/2010/main" val="33213349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463832" y="1098467"/>
            <a:ext cx="8216336" cy="4661066"/>
          </a:xfrm>
        </p:spPr>
        <p:txBody>
          <a:bodyPr anchor="t">
            <a:noAutofit/>
          </a:bodyPr>
          <a:lstStyle/>
          <a:p>
            <a:pPr algn="l"/>
            <a:r>
              <a:rPr lang="en-US" sz="3200" dirty="0"/>
              <a:t>A </a:t>
            </a:r>
            <a:r>
              <a:rPr lang="en-US" sz="3200" b="1" dirty="0">
                <a:hlinkClick r:id="rId2"/>
              </a:rPr>
              <a:t>full shot</a:t>
            </a:r>
            <a:r>
              <a:rPr lang="en-US" sz="3200" b="1" dirty="0"/>
              <a:t> </a:t>
            </a:r>
            <a:r>
              <a:rPr lang="en-US" sz="3200" dirty="0"/>
              <a:t>shows the actor from head to toe, a </a:t>
            </a:r>
            <a:r>
              <a:rPr lang="en-US" sz="3200" b="1" dirty="0">
                <a:hlinkClick r:id="rId3"/>
              </a:rPr>
              <a:t>medium shot</a:t>
            </a:r>
            <a:r>
              <a:rPr lang="en-US" sz="3200" b="1" dirty="0"/>
              <a:t> </a:t>
            </a:r>
            <a:r>
              <a:rPr lang="en-US" sz="3200" dirty="0"/>
              <a:t>from the waist up, a </a:t>
            </a:r>
            <a:r>
              <a:rPr lang="en-US" sz="3200" dirty="0">
                <a:hlinkClick r:id="rId4"/>
              </a:rPr>
              <a:t>close-up</a:t>
            </a:r>
            <a:r>
              <a:rPr lang="en-US" sz="3200" dirty="0"/>
              <a:t> the head and shoulders, and an </a:t>
            </a:r>
            <a:r>
              <a:rPr lang="en-US" sz="3200" b="1" dirty="0">
                <a:hlinkClick r:id="rId5"/>
              </a:rPr>
              <a:t>extreme close-up</a:t>
            </a:r>
            <a:r>
              <a:rPr lang="en-US" sz="3200" b="1" dirty="0"/>
              <a:t> </a:t>
            </a:r>
            <a:r>
              <a:rPr lang="en-US" sz="3200" dirty="0"/>
              <a:t>a portion of the face. The image of the battle scene reproduced here is a </a:t>
            </a:r>
            <a:r>
              <a:rPr lang="en-US" sz="3200" b="1" dirty="0"/>
              <a:t>long or far shot </a:t>
            </a:r>
            <a:r>
              <a:rPr lang="en-US" sz="3200" dirty="0"/>
              <a:t>— a shot that takes in a wide expanse and many characters at once. Griffith makes use of another of his techniques in this shot as well—the frame slowly opens in a widening circle as a scene begins or slowly blacks out in a shrinking circle to end a scene. This is called an </a:t>
            </a:r>
            <a:r>
              <a:rPr lang="en-US" sz="3200" b="1" dirty="0">
                <a:hlinkClick r:id="rId6"/>
              </a:rPr>
              <a:t>iris shot</a:t>
            </a:r>
            <a:r>
              <a:rPr lang="en-US" sz="3200" dirty="0"/>
              <a:t>.</a:t>
            </a:r>
            <a:br>
              <a:rPr lang="en-US" sz="2400" dirty="0"/>
            </a:br>
            <a:endParaRPr lang="en-US" sz="2400" dirty="0"/>
          </a:p>
        </p:txBody>
      </p:sp>
    </p:spTree>
    <p:extLst>
      <p:ext uri="{BB962C8B-B14F-4D97-AF65-F5344CB8AC3E}">
        <p14:creationId xmlns:p14="http://schemas.microsoft.com/office/powerpoint/2010/main" val="20478712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463832" y="394916"/>
            <a:ext cx="8216336" cy="4817164"/>
          </a:xfrm>
        </p:spPr>
        <p:txBody>
          <a:bodyPr anchor="t">
            <a:noAutofit/>
          </a:bodyPr>
          <a:lstStyle/>
          <a:p>
            <a:pPr algn="l"/>
            <a:r>
              <a:rPr lang="en-US" sz="3600" b="1" dirty="0"/>
              <a:t>Shooting</a:t>
            </a:r>
            <a:br>
              <a:rPr lang="en-US" sz="3600" b="1" dirty="0"/>
            </a:br>
            <a:br>
              <a:rPr lang="en-US" sz="3600" b="1" dirty="0"/>
            </a:br>
            <a:r>
              <a:rPr lang="en-US" sz="3200" dirty="0"/>
              <a:t>Related to the long shot is the </a:t>
            </a:r>
            <a:r>
              <a:rPr lang="en-US" sz="3200" b="1" dirty="0">
                <a:hlinkClick r:id="rId2"/>
              </a:rPr>
              <a:t>pan</a:t>
            </a:r>
            <a:r>
              <a:rPr lang="en-US" sz="3200" b="1" dirty="0"/>
              <a:t>, </a:t>
            </a:r>
            <a:r>
              <a:rPr lang="en-US" sz="3200" dirty="0"/>
              <a:t>a name given to the panoramic vista, in which the camera moves across the scene from one side to the other. Griffith also invented the </a:t>
            </a:r>
            <a:r>
              <a:rPr lang="en-US" sz="3200" b="1" dirty="0"/>
              <a:t>traveling or tracking shot, </a:t>
            </a:r>
            <a:r>
              <a:rPr lang="en-US" sz="3200" dirty="0"/>
              <a:t>in which the camera, mounted and moved on tracks, moves parallel to the action. In editing, Griffith combined these various shots in order to tell his story. </a:t>
            </a:r>
          </a:p>
        </p:txBody>
      </p:sp>
    </p:spTree>
    <p:extLst>
      <p:ext uri="{BB962C8B-B14F-4D97-AF65-F5344CB8AC3E}">
        <p14:creationId xmlns:p14="http://schemas.microsoft.com/office/powerpoint/2010/main" val="74829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E81E22-48E8-6449-8FC6-94ED14F79766}"/>
              </a:ext>
            </a:extLst>
          </p:cNvPr>
          <p:cNvPicPr>
            <a:picLocks noChangeAspect="1"/>
          </p:cNvPicPr>
          <p:nvPr/>
        </p:nvPicPr>
        <p:blipFill>
          <a:blip r:embed="rId2"/>
          <a:stretch>
            <a:fillRect/>
          </a:stretch>
        </p:blipFill>
        <p:spPr>
          <a:xfrm>
            <a:off x="930052" y="715539"/>
            <a:ext cx="7226630" cy="5260987"/>
          </a:xfrm>
          <a:prstGeom prst="rect">
            <a:avLst/>
          </a:prstGeom>
        </p:spPr>
      </p:pic>
    </p:spTree>
    <p:extLst>
      <p:ext uri="{BB962C8B-B14F-4D97-AF65-F5344CB8AC3E}">
        <p14:creationId xmlns:p14="http://schemas.microsoft.com/office/powerpoint/2010/main" val="21939864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317528" y="5927911"/>
            <a:ext cx="8216336" cy="812092"/>
          </a:xfrm>
        </p:spPr>
        <p:txBody>
          <a:bodyPr anchor="t">
            <a:noAutofit/>
          </a:bodyPr>
          <a:lstStyle/>
          <a:p>
            <a:pPr algn="l"/>
            <a:r>
              <a:rPr lang="en-US" sz="3200" dirty="0">
                <a:hlinkClick r:id="rId2"/>
              </a:rPr>
              <a:t>Camera movement shots</a:t>
            </a:r>
            <a:endParaRPr lang="en-US" sz="3200" dirty="0"/>
          </a:p>
        </p:txBody>
      </p:sp>
      <p:pic>
        <p:nvPicPr>
          <p:cNvPr id="2" name="Picture 1">
            <a:hlinkClick r:id="rId2"/>
            <a:extLst>
              <a:ext uri="{FF2B5EF4-FFF2-40B4-BE49-F238E27FC236}">
                <a16:creationId xmlns:a16="http://schemas.microsoft.com/office/drawing/2014/main" id="{B3C18F20-FFDA-2E4A-8B53-37C9DD986EB0}"/>
              </a:ext>
            </a:extLst>
          </p:cNvPr>
          <p:cNvPicPr>
            <a:picLocks noChangeAspect="1"/>
          </p:cNvPicPr>
          <p:nvPr/>
        </p:nvPicPr>
        <p:blipFill>
          <a:blip r:embed="rId3"/>
          <a:stretch>
            <a:fillRect/>
          </a:stretch>
        </p:blipFill>
        <p:spPr>
          <a:xfrm>
            <a:off x="0" y="1572768"/>
            <a:ext cx="9144000" cy="4102821"/>
          </a:xfrm>
          <a:prstGeom prst="rect">
            <a:avLst/>
          </a:prstGeom>
        </p:spPr>
      </p:pic>
      <p:sp>
        <p:nvSpPr>
          <p:cNvPr id="4" name="Title 1">
            <a:extLst>
              <a:ext uri="{FF2B5EF4-FFF2-40B4-BE49-F238E27FC236}">
                <a16:creationId xmlns:a16="http://schemas.microsoft.com/office/drawing/2014/main" id="{D661B0A1-43E7-2D42-A4A5-BF30298CC0B0}"/>
              </a:ext>
            </a:extLst>
          </p:cNvPr>
          <p:cNvSpPr txBox="1">
            <a:spLocks/>
          </p:cNvSpPr>
          <p:nvPr/>
        </p:nvSpPr>
        <p:spPr>
          <a:xfrm>
            <a:off x="220652" y="549690"/>
            <a:ext cx="8410088" cy="699564"/>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4000" b="1" dirty="0"/>
              <a:t>Cinema Movement Shots </a:t>
            </a:r>
            <a:br>
              <a:rPr lang="en-US" sz="3600" b="1" dirty="0"/>
            </a:br>
            <a:endParaRPr lang="en-US" sz="2400" dirty="0"/>
          </a:p>
        </p:txBody>
      </p:sp>
    </p:spTree>
    <p:extLst>
      <p:ext uri="{BB962C8B-B14F-4D97-AF65-F5344CB8AC3E}">
        <p14:creationId xmlns:p14="http://schemas.microsoft.com/office/powerpoint/2010/main" val="27046434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1088237" y="1251786"/>
            <a:ext cx="6967526" cy="3934898"/>
          </a:xfrm>
          <a:prstGeom prst="rect">
            <a:avLst/>
          </a:prstGeom>
        </p:spPr>
      </p:pic>
      <p:sp>
        <p:nvSpPr>
          <p:cNvPr id="4" name="TextBox 3">
            <a:extLst>
              <a:ext uri="{FF2B5EF4-FFF2-40B4-BE49-F238E27FC236}">
                <a16:creationId xmlns:a16="http://schemas.microsoft.com/office/drawing/2014/main" id="{156CF36F-AAFB-5F48-8291-9FCFB58D13A3}"/>
              </a:ext>
            </a:extLst>
          </p:cNvPr>
          <p:cNvSpPr txBox="1"/>
          <p:nvPr/>
        </p:nvSpPr>
        <p:spPr>
          <a:xfrm>
            <a:off x="932688" y="5351276"/>
            <a:ext cx="4553712" cy="830997"/>
          </a:xfrm>
          <a:prstGeom prst="rect">
            <a:avLst/>
          </a:prstGeom>
          <a:noFill/>
        </p:spPr>
        <p:txBody>
          <a:bodyPr wrap="square" rtlCol="0">
            <a:spAutoFit/>
          </a:bodyPr>
          <a:lstStyle/>
          <a:p>
            <a:r>
              <a:rPr lang="en-US" sz="2400" dirty="0">
                <a:hlinkClick r:id="rId2"/>
              </a:rPr>
              <a:t>Click to see video of dolly shot from </a:t>
            </a:r>
            <a:r>
              <a:rPr lang="en-US" sz="2400" i="1" dirty="0">
                <a:hlinkClick r:id="rId2"/>
              </a:rPr>
              <a:t>The Shining</a:t>
            </a:r>
            <a:endParaRPr lang="en-US" sz="2400" i="1" dirty="0"/>
          </a:p>
        </p:txBody>
      </p:sp>
      <p:sp>
        <p:nvSpPr>
          <p:cNvPr id="7" name="Title 1">
            <a:extLst>
              <a:ext uri="{FF2B5EF4-FFF2-40B4-BE49-F238E27FC236}">
                <a16:creationId xmlns:a16="http://schemas.microsoft.com/office/drawing/2014/main" id="{19FE2BF4-C731-B94D-84AB-3750D00EE2BB}"/>
              </a:ext>
            </a:extLst>
          </p:cNvPr>
          <p:cNvSpPr txBox="1">
            <a:spLocks/>
          </p:cNvSpPr>
          <p:nvPr/>
        </p:nvSpPr>
        <p:spPr>
          <a:xfrm>
            <a:off x="220652" y="549690"/>
            <a:ext cx="8410088" cy="699564"/>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3600" b="1" dirty="0"/>
              <a:t>Dolly Shot</a:t>
            </a:r>
            <a:br>
              <a:rPr lang="en-US" sz="3600" b="1" dirty="0"/>
            </a:br>
            <a:endParaRPr lang="en-US" sz="2400" dirty="0"/>
          </a:p>
        </p:txBody>
      </p:sp>
    </p:spTree>
    <p:extLst>
      <p:ext uri="{BB962C8B-B14F-4D97-AF65-F5344CB8AC3E}">
        <p14:creationId xmlns:p14="http://schemas.microsoft.com/office/powerpoint/2010/main" val="31951376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330263" y="420861"/>
            <a:ext cx="8410088" cy="988481"/>
          </a:xfrm>
        </p:spPr>
        <p:txBody>
          <a:bodyPr anchor="t">
            <a:noAutofit/>
          </a:bodyPr>
          <a:lstStyle/>
          <a:p>
            <a:r>
              <a:rPr lang="en-US" sz="3600" b="1" dirty="0"/>
              <a:t>Trucking shot</a:t>
            </a:r>
            <a:endParaRPr lang="en-US" sz="24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8688" y="1135022"/>
            <a:ext cx="7710640" cy="5275937"/>
          </a:xfrm>
          <a:prstGeom prst="rect">
            <a:avLst/>
          </a:prstGeom>
        </p:spPr>
      </p:pic>
    </p:spTree>
    <p:extLst>
      <p:ext uri="{BB962C8B-B14F-4D97-AF65-F5344CB8AC3E}">
        <p14:creationId xmlns:p14="http://schemas.microsoft.com/office/powerpoint/2010/main" val="36266378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360606" y="383119"/>
            <a:ext cx="8410088" cy="988481"/>
          </a:xfrm>
        </p:spPr>
        <p:txBody>
          <a:bodyPr anchor="t">
            <a:noAutofit/>
          </a:bodyPr>
          <a:lstStyle/>
          <a:p>
            <a:r>
              <a:rPr lang="en-US" sz="3600" b="1" dirty="0">
                <a:hlinkClick r:id="rId2"/>
              </a:rPr>
              <a:t>Trucking shot</a:t>
            </a:r>
            <a:endParaRPr lang="en-US" sz="2400" dirty="0"/>
          </a:p>
        </p:txBody>
      </p:sp>
      <p:pic>
        <p:nvPicPr>
          <p:cNvPr id="2" name="Picture 1">
            <a:hlinkClick r:id="rId2"/>
          </p:cNvPr>
          <p:cNvPicPr>
            <a:picLocks noChangeAspect="1"/>
          </p:cNvPicPr>
          <p:nvPr/>
        </p:nvPicPr>
        <p:blipFill>
          <a:blip r:embed="rId3"/>
          <a:stretch>
            <a:fillRect/>
          </a:stretch>
        </p:blipFill>
        <p:spPr>
          <a:xfrm>
            <a:off x="457200" y="1371600"/>
            <a:ext cx="8216900" cy="4114800"/>
          </a:xfrm>
          <a:prstGeom prst="rect">
            <a:avLst/>
          </a:prstGeom>
        </p:spPr>
      </p:pic>
      <p:sp>
        <p:nvSpPr>
          <p:cNvPr id="3" name="TextBox 2">
            <a:extLst>
              <a:ext uri="{FF2B5EF4-FFF2-40B4-BE49-F238E27FC236}">
                <a16:creationId xmlns:a16="http://schemas.microsoft.com/office/drawing/2014/main" id="{06B5EBF3-0F3F-FF42-99AE-3353C534E286}"/>
              </a:ext>
            </a:extLst>
          </p:cNvPr>
          <p:cNvSpPr txBox="1"/>
          <p:nvPr/>
        </p:nvSpPr>
        <p:spPr>
          <a:xfrm>
            <a:off x="457200" y="5643884"/>
            <a:ext cx="4553712" cy="830997"/>
          </a:xfrm>
          <a:prstGeom prst="rect">
            <a:avLst/>
          </a:prstGeom>
          <a:noFill/>
        </p:spPr>
        <p:txBody>
          <a:bodyPr wrap="square" rtlCol="0">
            <a:spAutoFit/>
          </a:bodyPr>
          <a:lstStyle/>
          <a:p>
            <a:r>
              <a:rPr lang="en-US" sz="2400" dirty="0">
                <a:hlinkClick r:id="rId2"/>
              </a:rPr>
              <a:t>Click to see video of trucking shot from </a:t>
            </a:r>
            <a:r>
              <a:rPr lang="en-US" sz="2400" i="1" dirty="0">
                <a:hlinkClick r:id="rId2"/>
              </a:rPr>
              <a:t>The Magnificent Seven</a:t>
            </a:r>
            <a:endParaRPr lang="en-US" sz="2400" i="1" dirty="0"/>
          </a:p>
        </p:txBody>
      </p:sp>
    </p:spTree>
    <p:extLst>
      <p:ext uri="{BB962C8B-B14F-4D97-AF65-F5344CB8AC3E}">
        <p14:creationId xmlns:p14="http://schemas.microsoft.com/office/powerpoint/2010/main" val="3379455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332942" y="428097"/>
            <a:ext cx="8410088" cy="1047803"/>
          </a:xfrm>
        </p:spPr>
        <p:txBody>
          <a:bodyPr anchor="t">
            <a:noAutofit/>
          </a:bodyPr>
          <a:lstStyle/>
          <a:p>
            <a:r>
              <a:rPr lang="en-US" sz="3600" b="1" dirty="0"/>
              <a:t>Pan shot</a:t>
            </a:r>
            <a:endParaRPr lang="en-US" sz="2400" dirty="0"/>
          </a:p>
        </p:txBody>
      </p:sp>
      <p:pic>
        <p:nvPicPr>
          <p:cNvPr id="2" name="Picture 1">
            <a:hlinkClick r:id="rId2"/>
          </p:cNvPr>
          <p:cNvPicPr>
            <a:picLocks noChangeAspect="1"/>
          </p:cNvPicPr>
          <p:nvPr/>
        </p:nvPicPr>
        <p:blipFill>
          <a:blip r:embed="rId3"/>
          <a:stretch>
            <a:fillRect/>
          </a:stretch>
        </p:blipFill>
        <p:spPr>
          <a:xfrm>
            <a:off x="555556" y="1125384"/>
            <a:ext cx="8032888" cy="4518500"/>
          </a:xfrm>
          <a:prstGeom prst="rect">
            <a:avLst/>
          </a:prstGeom>
        </p:spPr>
      </p:pic>
      <p:sp>
        <p:nvSpPr>
          <p:cNvPr id="4" name="TextBox 3">
            <a:extLst>
              <a:ext uri="{FF2B5EF4-FFF2-40B4-BE49-F238E27FC236}">
                <a16:creationId xmlns:a16="http://schemas.microsoft.com/office/drawing/2014/main" id="{07EBC2E4-E7DB-8640-B5D5-300B7AF578BD}"/>
              </a:ext>
            </a:extLst>
          </p:cNvPr>
          <p:cNvSpPr txBox="1"/>
          <p:nvPr/>
        </p:nvSpPr>
        <p:spPr>
          <a:xfrm>
            <a:off x="555556" y="5879506"/>
            <a:ext cx="4553712" cy="461665"/>
          </a:xfrm>
          <a:prstGeom prst="rect">
            <a:avLst/>
          </a:prstGeom>
          <a:noFill/>
        </p:spPr>
        <p:txBody>
          <a:bodyPr wrap="square" rtlCol="0">
            <a:spAutoFit/>
          </a:bodyPr>
          <a:lstStyle/>
          <a:p>
            <a:r>
              <a:rPr lang="en-US" sz="2400" dirty="0">
                <a:hlinkClick r:id="rId2"/>
              </a:rPr>
              <a:t>Click to see video of pan shots</a:t>
            </a:r>
            <a:endParaRPr lang="en-US" sz="2400" i="1" dirty="0"/>
          </a:p>
        </p:txBody>
      </p:sp>
    </p:spTree>
    <p:extLst>
      <p:ext uri="{BB962C8B-B14F-4D97-AF65-F5344CB8AC3E}">
        <p14:creationId xmlns:p14="http://schemas.microsoft.com/office/powerpoint/2010/main" val="5997230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165131" y="391002"/>
            <a:ext cx="8813737" cy="1433208"/>
          </a:xfrm>
        </p:spPr>
        <p:txBody>
          <a:bodyPr anchor="t">
            <a:noAutofit/>
          </a:bodyPr>
          <a:lstStyle/>
          <a:p>
            <a:r>
              <a:rPr lang="en-US" sz="4000" b="1" dirty="0"/>
              <a:t>Cinema Distance Shots</a:t>
            </a:r>
            <a:br>
              <a:rPr lang="en-US" sz="3600" b="1" dirty="0"/>
            </a:br>
            <a:br>
              <a:rPr lang="en-US" sz="3600" b="1" dirty="0"/>
            </a:br>
            <a:r>
              <a:rPr lang="en-US" sz="3600" b="1" dirty="0"/>
              <a:t>Establishing with Extreme Far shot</a:t>
            </a:r>
            <a:endParaRPr lang="en-US" sz="2400" dirty="0"/>
          </a:p>
        </p:txBody>
      </p:sp>
      <p:pic>
        <p:nvPicPr>
          <p:cNvPr id="2" name="Picture 1"/>
          <p:cNvPicPr>
            <a:picLocks noChangeAspect="1"/>
          </p:cNvPicPr>
          <p:nvPr/>
        </p:nvPicPr>
        <p:blipFill>
          <a:blip r:embed="rId2"/>
          <a:stretch>
            <a:fillRect/>
          </a:stretch>
        </p:blipFill>
        <p:spPr>
          <a:xfrm>
            <a:off x="877405" y="2160314"/>
            <a:ext cx="7389189" cy="4162923"/>
          </a:xfrm>
          <a:prstGeom prst="rect">
            <a:avLst/>
          </a:prstGeom>
        </p:spPr>
      </p:pic>
    </p:spTree>
    <p:extLst>
      <p:ext uri="{BB962C8B-B14F-4D97-AF65-F5344CB8AC3E}">
        <p14:creationId xmlns:p14="http://schemas.microsoft.com/office/powerpoint/2010/main" val="16015786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559277" y="235211"/>
            <a:ext cx="8181074" cy="693723"/>
          </a:xfrm>
        </p:spPr>
        <p:txBody>
          <a:bodyPr anchor="t">
            <a:noAutofit/>
          </a:bodyPr>
          <a:lstStyle/>
          <a:p>
            <a:r>
              <a:rPr lang="en-US" sz="3600" b="1" dirty="0"/>
              <a:t>Far shot</a:t>
            </a:r>
            <a:endParaRPr lang="en-US" sz="2400"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6765" y="1203808"/>
            <a:ext cx="8233586" cy="4602388"/>
          </a:xfrm>
          <a:prstGeom prst="rect">
            <a:avLst/>
          </a:prstGeom>
        </p:spPr>
      </p:pic>
    </p:spTree>
    <p:extLst>
      <p:ext uri="{BB962C8B-B14F-4D97-AF65-F5344CB8AC3E}">
        <p14:creationId xmlns:p14="http://schemas.microsoft.com/office/powerpoint/2010/main" val="38916155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511671" y="382877"/>
            <a:ext cx="7877774" cy="811467"/>
          </a:xfrm>
        </p:spPr>
        <p:txBody>
          <a:bodyPr anchor="t">
            <a:noAutofit/>
          </a:bodyPr>
          <a:lstStyle/>
          <a:p>
            <a:r>
              <a:rPr lang="en-US" sz="3600" b="1" dirty="0"/>
              <a:t>Full shot</a:t>
            </a:r>
            <a:endParaRPr lang="en-US" sz="24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1671" y="1450390"/>
            <a:ext cx="8078239" cy="4544009"/>
          </a:xfrm>
          <a:prstGeom prst="rect">
            <a:avLst/>
          </a:prstGeom>
        </p:spPr>
      </p:pic>
    </p:spTree>
    <p:extLst>
      <p:ext uri="{BB962C8B-B14F-4D97-AF65-F5344CB8AC3E}">
        <p14:creationId xmlns:p14="http://schemas.microsoft.com/office/powerpoint/2010/main" val="36382416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993731" y="473946"/>
            <a:ext cx="7517606" cy="891019"/>
          </a:xfrm>
        </p:spPr>
        <p:txBody>
          <a:bodyPr anchor="t">
            <a:noAutofit/>
          </a:bodyPr>
          <a:lstStyle/>
          <a:p>
            <a:r>
              <a:rPr lang="en-US" sz="3600" b="1" dirty="0"/>
              <a:t>Medium shot</a:t>
            </a:r>
            <a:endParaRPr lang="en-US" sz="2400" dirty="0"/>
          </a:p>
        </p:txBody>
      </p:sp>
      <p:pic>
        <p:nvPicPr>
          <p:cNvPr id="2" name="Picture 1"/>
          <p:cNvPicPr>
            <a:picLocks noChangeAspect="1"/>
          </p:cNvPicPr>
          <p:nvPr/>
        </p:nvPicPr>
        <p:blipFill>
          <a:blip r:embed="rId2"/>
          <a:stretch>
            <a:fillRect/>
          </a:stretch>
        </p:blipFill>
        <p:spPr>
          <a:xfrm>
            <a:off x="443643" y="1627368"/>
            <a:ext cx="8358150" cy="3521093"/>
          </a:xfrm>
          <a:prstGeom prst="rect">
            <a:avLst/>
          </a:prstGeom>
        </p:spPr>
      </p:pic>
    </p:spTree>
    <p:extLst>
      <p:ext uri="{BB962C8B-B14F-4D97-AF65-F5344CB8AC3E}">
        <p14:creationId xmlns:p14="http://schemas.microsoft.com/office/powerpoint/2010/main" val="31395249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847698" y="360199"/>
            <a:ext cx="7574475" cy="791945"/>
          </a:xfrm>
        </p:spPr>
        <p:txBody>
          <a:bodyPr anchor="t">
            <a:noAutofit/>
          </a:bodyPr>
          <a:lstStyle/>
          <a:p>
            <a:r>
              <a:rPr lang="en-US" sz="3600" b="1" dirty="0"/>
              <a:t>Close-up shot</a:t>
            </a:r>
            <a:endParaRPr lang="en-US" sz="2400" dirty="0"/>
          </a:p>
        </p:txBody>
      </p:sp>
      <p:pic>
        <p:nvPicPr>
          <p:cNvPr id="3" name="Picture 2"/>
          <p:cNvPicPr>
            <a:picLocks noChangeAspect="1"/>
          </p:cNvPicPr>
          <p:nvPr/>
        </p:nvPicPr>
        <p:blipFill>
          <a:blip r:embed="rId2"/>
          <a:stretch>
            <a:fillRect/>
          </a:stretch>
        </p:blipFill>
        <p:spPr>
          <a:xfrm>
            <a:off x="599752" y="1338874"/>
            <a:ext cx="8049895" cy="4784995"/>
          </a:xfrm>
          <a:prstGeom prst="rect">
            <a:avLst/>
          </a:prstGeom>
        </p:spPr>
      </p:pic>
    </p:spTree>
    <p:extLst>
      <p:ext uri="{BB962C8B-B14F-4D97-AF65-F5344CB8AC3E}">
        <p14:creationId xmlns:p14="http://schemas.microsoft.com/office/powerpoint/2010/main" val="3397895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Image result for drawing prismacolor pencils set">
            <a:extLst>
              <a:ext uri="{FF2B5EF4-FFF2-40B4-BE49-F238E27FC236}">
                <a16:creationId xmlns:a16="http://schemas.microsoft.com/office/drawing/2014/main" id="{AC80A29B-C88D-5748-8380-13B00FEC635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456805" y="3091376"/>
            <a:ext cx="4813804" cy="4400540"/>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a:extLst>
              <a:ext uri="{FF2B5EF4-FFF2-40B4-BE49-F238E27FC236}">
                <a16:creationId xmlns:a16="http://schemas.microsoft.com/office/drawing/2014/main" id="{A7A86909-81C8-154A-B044-136CA75B4314}"/>
              </a:ext>
            </a:extLst>
          </p:cNvPr>
          <p:cNvSpPr txBox="1">
            <a:spLocks/>
          </p:cNvSpPr>
          <p:nvPr/>
        </p:nvSpPr>
        <p:spPr>
          <a:xfrm>
            <a:off x="723847" y="1154527"/>
            <a:ext cx="8146471" cy="2517140"/>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a:solidFill>
                  <a:schemeClr val="bg1"/>
                </a:solidFill>
              </a:rPr>
              <a:t>Professional color pencils are made with quality  pigments mixed with bee’s wax. Often called by a brand name such as Prismacolor. The so called map colors have very little pigment color and are not used professionally.</a:t>
            </a:r>
          </a:p>
        </p:txBody>
      </p:sp>
      <p:sp>
        <p:nvSpPr>
          <p:cNvPr id="7" name="Subtitle 2">
            <a:extLst>
              <a:ext uri="{FF2B5EF4-FFF2-40B4-BE49-F238E27FC236}">
                <a16:creationId xmlns:a16="http://schemas.microsoft.com/office/drawing/2014/main" id="{D1837197-23F2-B942-AE4F-2684E8D7DB84}"/>
              </a:ext>
            </a:extLst>
          </p:cNvPr>
          <p:cNvSpPr>
            <a:spLocks noGrp="1"/>
          </p:cNvSpPr>
          <p:nvPr>
            <p:ph type="subTitle" idx="1"/>
          </p:nvPr>
        </p:nvSpPr>
        <p:spPr>
          <a:xfrm>
            <a:off x="1291041" y="331054"/>
            <a:ext cx="6331527" cy="681182"/>
          </a:xfrm>
        </p:spPr>
        <p:txBody>
          <a:bodyPr>
            <a:noAutofit/>
          </a:bodyPr>
          <a:lstStyle/>
          <a:p>
            <a:r>
              <a:rPr lang="en-US" sz="4800" dirty="0">
                <a:solidFill>
                  <a:schemeClr val="bg1"/>
                </a:solidFill>
              </a:rPr>
              <a:t>COLOR PENCIL drawing</a:t>
            </a:r>
          </a:p>
        </p:txBody>
      </p:sp>
    </p:spTree>
    <p:extLst>
      <p:ext uri="{BB962C8B-B14F-4D97-AF65-F5344CB8AC3E}">
        <p14:creationId xmlns:p14="http://schemas.microsoft.com/office/powerpoint/2010/main" val="38603459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284911" y="585453"/>
            <a:ext cx="8410088" cy="4955811"/>
          </a:xfrm>
        </p:spPr>
        <p:txBody>
          <a:bodyPr anchor="t">
            <a:noAutofit/>
          </a:bodyPr>
          <a:lstStyle/>
          <a:p>
            <a:r>
              <a:rPr lang="en-US" sz="3600" b="1" dirty="0"/>
              <a:t>Extreme Close-up shot</a:t>
            </a:r>
            <a:endParaRPr lang="en-US" sz="2400" dirty="0"/>
          </a:p>
        </p:txBody>
      </p:sp>
      <p:pic>
        <p:nvPicPr>
          <p:cNvPr id="2" name="Picture 1"/>
          <p:cNvPicPr>
            <a:picLocks noChangeAspect="1"/>
          </p:cNvPicPr>
          <p:nvPr/>
        </p:nvPicPr>
        <p:blipFill>
          <a:blip r:embed="rId2"/>
          <a:stretch>
            <a:fillRect/>
          </a:stretch>
        </p:blipFill>
        <p:spPr>
          <a:xfrm>
            <a:off x="284911" y="1670064"/>
            <a:ext cx="8663281" cy="3614481"/>
          </a:xfrm>
          <a:prstGeom prst="rect">
            <a:avLst/>
          </a:prstGeom>
        </p:spPr>
      </p:pic>
    </p:spTree>
    <p:extLst>
      <p:ext uri="{BB962C8B-B14F-4D97-AF65-F5344CB8AC3E}">
        <p14:creationId xmlns:p14="http://schemas.microsoft.com/office/powerpoint/2010/main" val="33079764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330263" y="421729"/>
            <a:ext cx="8410088" cy="1123635"/>
          </a:xfrm>
        </p:spPr>
        <p:txBody>
          <a:bodyPr anchor="t">
            <a:noAutofit/>
          </a:bodyPr>
          <a:lstStyle/>
          <a:p>
            <a:r>
              <a:rPr lang="en-US" sz="3600" b="1" dirty="0"/>
              <a:t>Low shot</a:t>
            </a:r>
            <a:endParaRPr lang="en-US" sz="2400" dirty="0"/>
          </a:p>
        </p:txBody>
      </p:sp>
      <p:pic>
        <p:nvPicPr>
          <p:cNvPr id="3" name="Picture 2"/>
          <p:cNvPicPr>
            <a:picLocks noChangeAspect="1"/>
          </p:cNvPicPr>
          <p:nvPr/>
        </p:nvPicPr>
        <p:blipFill>
          <a:blip r:embed="rId2"/>
          <a:stretch>
            <a:fillRect/>
          </a:stretch>
        </p:blipFill>
        <p:spPr>
          <a:xfrm>
            <a:off x="626102" y="1431050"/>
            <a:ext cx="8114249" cy="3590555"/>
          </a:xfrm>
          <a:prstGeom prst="rect">
            <a:avLst/>
          </a:prstGeom>
        </p:spPr>
      </p:pic>
    </p:spTree>
    <p:extLst>
      <p:ext uri="{BB962C8B-B14F-4D97-AF65-F5344CB8AC3E}">
        <p14:creationId xmlns:p14="http://schemas.microsoft.com/office/powerpoint/2010/main" val="21150682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366956" y="350523"/>
            <a:ext cx="8410088" cy="990930"/>
          </a:xfrm>
        </p:spPr>
        <p:txBody>
          <a:bodyPr anchor="t">
            <a:noAutofit/>
          </a:bodyPr>
          <a:lstStyle/>
          <a:p>
            <a:r>
              <a:rPr lang="en-US" sz="3600" b="1" dirty="0"/>
              <a:t>High shot</a:t>
            </a:r>
            <a:endParaRPr lang="en-US" sz="2400" dirty="0"/>
          </a:p>
        </p:txBody>
      </p:sp>
      <p:pic>
        <p:nvPicPr>
          <p:cNvPr id="2" name="Picture 1"/>
          <p:cNvPicPr>
            <a:picLocks noChangeAspect="1"/>
          </p:cNvPicPr>
          <p:nvPr/>
        </p:nvPicPr>
        <p:blipFill>
          <a:blip r:embed="rId2"/>
          <a:stretch>
            <a:fillRect/>
          </a:stretch>
        </p:blipFill>
        <p:spPr>
          <a:xfrm>
            <a:off x="571408" y="1341453"/>
            <a:ext cx="8078239" cy="4440356"/>
          </a:xfrm>
          <a:prstGeom prst="rect">
            <a:avLst/>
          </a:prstGeom>
        </p:spPr>
      </p:pic>
    </p:spTree>
    <p:extLst>
      <p:ext uri="{BB962C8B-B14F-4D97-AF65-F5344CB8AC3E}">
        <p14:creationId xmlns:p14="http://schemas.microsoft.com/office/powerpoint/2010/main" val="4564975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330263" y="714983"/>
            <a:ext cx="8410088" cy="1009887"/>
          </a:xfrm>
        </p:spPr>
        <p:txBody>
          <a:bodyPr anchor="t">
            <a:noAutofit/>
          </a:bodyPr>
          <a:lstStyle/>
          <a:p>
            <a:r>
              <a:rPr lang="en-US" sz="3600" b="1" dirty="0"/>
              <a:t>Over-the-Shoulder shot</a:t>
            </a:r>
            <a:endParaRPr lang="en-US" sz="2400" dirty="0"/>
          </a:p>
        </p:txBody>
      </p:sp>
      <p:pic>
        <p:nvPicPr>
          <p:cNvPr id="3" name="Picture 2"/>
          <p:cNvPicPr>
            <a:picLocks noChangeAspect="1"/>
          </p:cNvPicPr>
          <p:nvPr/>
        </p:nvPicPr>
        <p:blipFill>
          <a:blip r:embed="rId2"/>
          <a:stretch>
            <a:fillRect/>
          </a:stretch>
        </p:blipFill>
        <p:spPr>
          <a:xfrm>
            <a:off x="457598" y="1896868"/>
            <a:ext cx="8282753" cy="3455718"/>
          </a:xfrm>
          <a:prstGeom prst="rect">
            <a:avLst/>
          </a:prstGeom>
        </p:spPr>
      </p:pic>
    </p:spTree>
    <p:extLst>
      <p:ext uri="{BB962C8B-B14F-4D97-AF65-F5344CB8AC3E}">
        <p14:creationId xmlns:p14="http://schemas.microsoft.com/office/powerpoint/2010/main" val="38583799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610136" y="1533977"/>
            <a:ext cx="8216336" cy="4720519"/>
          </a:xfrm>
        </p:spPr>
        <p:txBody>
          <a:bodyPr anchor="t">
            <a:noAutofit/>
          </a:bodyPr>
          <a:lstStyle/>
          <a:p>
            <a:pPr algn="l"/>
            <a:r>
              <a:rPr lang="en-US" sz="3200" dirty="0"/>
              <a:t>Assembling a film, the process of editing, is a sort of </a:t>
            </a:r>
            <a:r>
              <a:rPr lang="en-US" sz="3200" b="1" dirty="0"/>
              <a:t>linear collage</a:t>
            </a:r>
            <a:r>
              <a:rPr lang="en-US" sz="3200" dirty="0"/>
              <a:t>, as Léger plainly shows. Although the movies may seem true to life, as if they were occurring in real time and space, this effect is only an illusion accomplished by means of editing. It is perhaps not coincidental that, as film began to come into its own in the second decade of the twentieth century, collage, constructed by cutting and pasting together a variety of fragments, was itself invented.</a:t>
            </a:r>
            <a:br>
              <a:rPr lang="en-US" sz="3200" dirty="0"/>
            </a:br>
            <a:endParaRPr lang="en-US" sz="3200" dirty="0"/>
          </a:p>
        </p:txBody>
      </p:sp>
      <p:sp>
        <p:nvSpPr>
          <p:cNvPr id="3" name="Title 1">
            <a:extLst>
              <a:ext uri="{FF2B5EF4-FFF2-40B4-BE49-F238E27FC236}">
                <a16:creationId xmlns:a16="http://schemas.microsoft.com/office/drawing/2014/main" id="{66619657-E6FA-1743-878A-9F108E5FF969}"/>
              </a:ext>
            </a:extLst>
          </p:cNvPr>
          <p:cNvSpPr txBox="1">
            <a:spLocks/>
          </p:cNvSpPr>
          <p:nvPr/>
        </p:nvSpPr>
        <p:spPr>
          <a:xfrm>
            <a:off x="330263" y="714983"/>
            <a:ext cx="8410088" cy="1009887"/>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4400" b="1" dirty="0"/>
              <a:t>Film Editing</a:t>
            </a:r>
            <a:endParaRPr lang="en-US" sz="4400" dirty="0"/>
          </a:p>
        </p:txBody>
      </p:sp>
    </p:spTree>
    <p:extLst>
      <p:ext uri="{BB962C8B-B14F-4D97-AF65-F5344CB8AC3E}">
        <p14:creationId xmlns:p14="http://schemas.microsoft.com/office/powerpoint/2010/main" val="40796554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330263" y="784169"/>
            <a:ext cx="8216336" cy="6073831"/>
          </a:xfrm>
        </p:spPr>
        <p:txBody>
          <a:bodyPr anchor="t">
            <a:noAutofit/>
          </a:bodyPr>
          <a:lstStyle/>
          <a:p>
            <a:pPr algn="l"/>
            <a:r>
              <a:rPr lang="en-US" sz="3600" b="1" dirty="0"/>
              <a:t>Editing</a:t>
            </a:r>
            <a:br>
              <a:rPr lang="en-US" sz="3600" b="1" dirty="0"/>
            </a:br>
            <a:br>
              <a:rPr lang="en-US" sz="3600" b="1" dirty="0"/>
            </a:br>
            <a:r>
              <a:rPr lang="en-US" sz="2400" dirty="0"/>
              <a:t>Two of his more famous editing techniques are cross-cutting and flashbacks. The </a:t>
            </a:r>
            <a:r>
              <a:rPr lang="en-US" sz="2400" b="1" dirty="0"/>
              <a:t>flashback, </a:t>
            </a:r>
            <a:r>
              <a:rPr lang="en-US" sz="2400" dirty="0"/>
              <a:t>in which the editor cuts to narrative episodes that are supposed to have taken place before the start of the film, is now standard in film practice, but it was entirely new to film practice when Griffith first used it. </a:t>
            </a:r>
            <a:r>
              <a:rPr lang="en-US" sz="2400" b="1" dirty="0"/>
              <a:t>Cross-cutting </a:t>
            </a:r>
            <a:r>
              <a:rPr lang="en-US" sz="2400" dirty="0"/>
              <a:t>is an editing technique meant to create high drama. The editor moves back and forth between two separate events in ever-shorter sequences, the rhythm of shots increasing to a furious pace. Griffith borrowed these techniques from fiction writing to tell a visual story in film.</a:t>
            </a:r>
            <a:br>
              <a:rPr lang="en-US" sz="2400" dirty="0"/>
            </a:br>
            <a:br>
              <a:rPr lang="en-US" sz="2400" dirty="0"/>
            </a:br>
            <a:endParaRPr lang="en-US" sz="2400" dirty="0"/>
          </a:p>
        </p:txBody>
      </p:sp>
    </p:spTree>
    <p:extLst>
      <p:ext uri="{BB962C8B-B14F-4D97-AF65-F5344CB8AC3E}">
        <p14:creationId xmlns:p14="http://schemas.microsoft.com/office/powerpoint/2010/main" val="21265013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531431" y="695181"/>
            <a:ext cx="8410088" cy="7515921"/>
          </a:xfrm>
        </p:spPr>
        <p:txBody>
          <a:bodyPr anchor="t">
            <a:noAutofit/>
          </a:bodyPr>
          <a:lstStyle/>
          <a:p>
            <a:pPr algn="l"/>
            <a:r>
              <a:rPr lang="en-US" sz="3600" b="1" dirty="0"/>
              <a:t>Cinema Montage</a:t>
            </a:r>
            <a:br>
              <a:rPr lang="en-US" sz="3600" b="1" dirty="0"/>
            </a:br>
            <a:br>
              <a:rPr lang="en-US" sz="3600" b="1" dirty="0"/>
            </a:br>
            <a:r>
              <a:rPr lang="en-US" sz="2400" dirty="0"/>
              <a:t>One of the other great innovators of film editing was the Russian filmmaker </a:t>
            </a:r>
            <a:r>
              <a:rPr lang="en-US" sz="2400" b="1" dirty="0"/>
              <a:t>Sergei Eisenstein</a:t>
            </a:r>
            <a:r>
              <a:rPr lang="en-US" sz="2400" dirty="0"/>
              <a:t>. Eisenstein did his greatest work in Bolshevik Russia after the 1917 Revolution, in a newly formed state whose leader, Vladimir Lenin, had said, “Of all the arts, for us the cinema is the most important.” In this atmosphere, Eisenstein created what he considered a revolutionary new use of the medium. Rather than concentrating on narrative sequencing, he sought to create a sense of shock that would ideally lead the audience to a new perception and knowledge</a:t>
            </a:r>
          </a:p>
        </p:txBody>
      </p:sp>
    </p:spTree>
    <p:extLst>
      <p:ext uri="{BB962C8B-B14F-4D97-AF65-F5344CB8AC3E}">
        <p14:creationId xmlns:p14="http://schemas.microsoft.com/office/powerpoint/2010/main" val="20206718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366956" y="457437"/>
            <a:ext cx="8410088" cy="7515921"/>
          </a:xfrm>
        </p:spPr>
        <p:txBody>
          <a:bodyPr anchor="t">
            <a:noAutofit/>
          </a:bodyPr>
          <a:lstStyle/>
          <a:p>
            <a:pPr algn="l"/>
            <a:r>
              <a:rPr lang="en-US" sz="3600" b="1" dirty="0"/>
              <a:t>Cinema Montage</a:t>
            </a:r>
            <a:br>
              <a:rPr lang="en-US" sz="3600" b="1" dirty="0"/>
            </a:br>
            <a:br>
              <a:rPr lang="en-US" sz="3600" b="1" dirty="0"/>
            </a:br>
            <a:r>
              <a:rPr lang="en-US" sz="2400" dirty="0"/>
              <a:t> He called his technique </a:t>
            </a:r>
            <a:r>
              <a:rPr lang="en-US" sz="2400" b="1" dirty="0"/>
              <a:t>montage</a:t>
            </a:r>
            <a:r>
              <a:rPr lang="en-US" sz="2400" dirty="0"/>
              <a:t>—the sequencing of widely disparate images to create a fast-paced, multifaceted image. In the famous “Odessa Steps Sequence” of his 1925 film Battleship Potemkin, Eisenstein used 155 separate shots in 4 minutes 20 seconds of film, which equates to an astonishing average rate of 1.6 seconds per shot</a:t>
            </a:r>
            <a:br>
              <a:rPr lang="en-US" sz="2400" dirty="0"/>
            </a:br>
            <a:br>
              <a:rPr lang="en-US" sz="2400" dirty="0"/>
            </a:br>
            <a:r>
              <a:rPr lang="en-US" sz="2400" b="1" dirty="0">
                <a:hlinkClick r:id="rId2"/>
              </a:rPr>
              <a:t>Odessa Steps Sequence </a:t>
            </a:r>
            <a:r>
              <a:rPr lang="en-US" sz="2400" dirty="0">
                <a:hlinkClick r:id="rId2"/>
              </a:rPr>
              <a:t>Video</a:t>
            </a:r>
            <a:endParaRPr lang="en-US" sz="2400" dirty="0"/>
          </a:p>
        </p:txBody>
      </p:sp>
      <p:pic>
        <p:nvPicPr>
          <p:cNvPr id="2" name="Picture 1">
            <a:hlinkClick r:id="rId2"/>
            <a:extLst>
              <a:ext uri="{FF2B5EF4-FFF2-40B4-BE49-F238E27FC236}">
                <a16:creationId xmlns:a16="http://schemas.microsoft.com/office/drawing/2014/main" id="{DE422C59-D987-314E-B128-4F27555AF3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2544" y="3302630"/>
            <a:ext cx="4791456" cy="2759075"/>
          </a:xfrm>
          <a:prstGeom prst="rect">
            <a:avLst/>
          </a:prstGeom>
        </p:spPr>
      </p:pic>
    </p:spTree>
    <p:extLst>
      <p:ext uri="{BB962C8B-B14F-4D97-AF65-F5344CB8AC3E}">
        <p14:creationId xmlns:p14="http://schemas.microsoft.com/office/powerpoint/2010/main" val="38040769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366956" y="631724"/>
            <a:ext cx="8410088" cy="6646900"/>
          </a:xfrm>
        </p:spPr>
        <p:txBody>
          <a:bodyPr anchor="t">
            <a:noAutofit/>
          </a:bodyPr>
          <a:lstStyle/>
          <a:p>
            <a:pPr algn="l"/>
            <a:r>
              <a:rPr lang="en-US" sz="3600" b="1" dirty="0"/>
              <a:t>Video and Installation</a:t>
            </a:r>
            <a:br>
              <a:rPr lang="en-US" sz="3600" b="1" dirty="0"/>
            </a:br>
            <a:br>
              <a:rPr lang="en-US" sz="3600" b="1" dirty="0"/>
            </a:br>
            <a:r>
              <a:rPr lang="en-US" sz="2400" dirty="0"/>
              <a:t>When video artist </a:t>
            </a:r>
            <a:r>
              <a:rPr lang="en-US" sz="2400" b="1" dirty="0"/>
              <a:t>Bill Viola </a:t>
            </a:r>
            <a:r>
              <a:rPr lang="en-US" sz="2400" dirty="0"/>
              <a:t>first saw a reproduction of Jacopo da </a:t>
            </a:r>
            <a:r>
              <a:rPr lang="en-US" sz="2400" dirty="0" err="1"/>
              <a:t>Pontormo’s</a:t>
            </a:r>
            <a:r>
              <a:rPr lang="en-US" sz="2400" dirty="0"/>
              <a:t> 1528 painting </a:t>
            </a:r>
            <a:r>
              <a:rPr lang="en-US" sz="2400" i="1" dirty="0"/>
              <a:t>The Visitation</a:t>
            </a:r>
            <a:r>
              <a:rPr lang="en-US" sz="2400" dirty="0"/>
              <a:t>, he knew that he had to do something with it. Asked to be the American representative at the 1995 Venice Biennale, perhaps the oldest and most prestigious international arts festival, he decided to see if he could create a piece based on </a:t>
            </a:r>
            <a:r>
              <a:rPr lang="en-US" sz="2400" dirty="0" err="1"/>
              <a:t>Pontormo’s</a:t>
            </a:r>
            <a:r>
              <a:rPr lang="en-US" sz="2400" dirty="0"/>
              <a:t> painting for the exhibition. On the day of the Venice Biennale opening, he saw it in its completed state for the first time, and for the first time since filming it, he saw his </a:t>
            </a:r>
            <a:r>
              <a:rPr lang="en-US" sz="2400" i="1" dirty="0"/>
              <a:t>The Greeting </a:t>
            </a:r>
            <a:r>
              <a:rPr lang="en-US" sz="2400" dirty="0"/>
              <a:t>video with the other key element in video—sound. </a:t>
            </a:r>
          </a:p>
        </p:txBody>
      </p:sp>
    </p:spTree>
    <p:extLst>
      <p:ext uri="{BB962C8B-B14F-4D97-AF65-F5344CB8AC3E}">
        <p14:creationId xmlns:p14="http://schemas.microsoft.com/office/powerpoint/2010/main" val="39929868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330263" y="211100"/>
            <a:ext cx="8410088" cy="6646900"/>
          </a:xfrm>
        </p:spPr>
        <p:txBody>
          <a:bodyPr anchor="t">
            <a:noAutofit/>
          </a:bodyPr>
          <a:lstStyle/>
          <a:p>
            <a:pPr algn="l"/>
            <a:r>
              <a:rPr lang="en-US" sz="3600" b="1" dirty="0"/>
              <a:t>Video and Installation</a:t>
            </a:r>
            <a:br>
              <a:rPr lang="en-US" sz="3600" b="1" dirty="0"/>
            </a:br>
            <a:br>
              <a:rPr lang="en-US" sz="2400" dirty="0"/>
            </a:br>
            <a:r>
              <a:rPr lang="en-US" sz="2400" dirty="0"/>
              <a:t>It seemed complete as it never had before. Gusts of wind echo through the scene. Then the woman in red leans across to the other and whispers, “Can you help me? I need to talk with you right away.” Joy rises to their faces. Their emotions surface. The wind lifts their dresses, and they are transformed.</a:t>
            </a:r>
            <a:br>
              <a:rPr lang="en-US" sz="2400" dirty="0"/>
            </a:br>
            <a:br>
              <a:rPr lang="en-US" sz="2400" dirty="0"/>
            </a:br>
            <a:r>
              <a:rPr lang="en-US" sz="2400" dirty="0">
                <a:hlinkClick r:id="rId2"/>
              </a:rPr>
              <a:t>The Greeting by Bill Viola Video</a:t>
            </a:r>
            <a:endParaRPr lang="en-US" sz="2400" dirty="0"/>
          </a:p>
        </p:txBody>
      </p:sp>
      <p:pic>
        <p:nvPicPr>
          <p:cNvPr id="2" name="Picture 1">
            <a:hlinkClick r:id="rId2"/>
            <a:extLst>
              <a:ext uri="{FF2B5EF4-FFF2-40B4-BE49-F238E27FC236}">
                <a16:creationId xmlns:a16="http://schemas.microsoft.com/office/drawing/2014/main" id="{1A308596-5178-B94E-8E46-6045FBD9CF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2417" y="2926080"/>
            <a:ext cx="3247849" cy="3931920"/>
          </a:xfrm>
          <a:prstGeom prst="rect">
            <a:avLst/>
          </a:prstGeom>
        </p:spPr>
      </p:pic>
    </p:spTree>
    <p:extLst>
      <p:ext uri="{BB962C8B-B14F-4D97-AF65-F5344CB8AC3E}">
        <p14:creationId xmlns:p14="http://schemas.microsoft.com/office/powerpoint/2010/main" val="224633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72300A-E3CE-6D42-BFBD-EF35C6092001}"/>
              </a:ext>
            </a:extLst>
          </p:cNvPr>
          <p:cNvPicPr>
            <a:picLocks noChangeAspect="1"/>
          </p:cNvPicPr>
          <p:nvPr/>
        </p:nvPicPr>
        <p:blipFill>
          <a:blip r:embed="rId2"/>
          <a:stretch>
            <a:fillRect/>
          </a:stretch>
        </p:blipFill>
        <p:spPr>
          <a:xfrm>
            <a:off x="5178971" y="3133576"/>
            <a:ext cx="3723468" cy="3157501"/>
          </a:xfrm>
          <a:prstGeom prst="rect">
            <a:avLst/>
          </a:prstGeom>
        </p:spPr>
      </p:pic>
      <p:pic>
        <p:nvPicPr>
          <p:cNvPr id="7" name="Picture 6">
            <a:extLst>
              <a:ext uri="{FF2B5EF4-FFF2-40B4-BE49-F238E27FC236}">
                <a16:creationId xmlns:a16="http://schemas.microsoft.com/office/drawing/2014/main" id="{EF9CDA89-BD29-F241-AC60-AB40D44A9585}"/>
              </a:ext>
            </a:extLst>
          </p:cNvPr>
          <p:cNvPicPr>
            <a:picLocks noChangeAspect="1"/>
          </p:cNvPicPr>
          <p:nvPr/>
        </p:nvPicPr>
        <p:blipFill>
          <a:blip r:embed="rId3"/>
          <a:stretch>
            <a:fillRect/>
          </a:stretch>
        </p:blipFill>
        <p:spPr>
          <a:xfrm>
            <a:off x="325964" y="729053"/>
            <a:ext cx="5047893" cy="3983274"/>
          </a:xfrm>
          <a:prstGeom prst="rect">
            <a:avLst/>
          </a:prstGeom>
        </p:spPr>
      </p:pic>
    </p:spTree>
    <p:extLst>
      <p:ext uri="{BB962C8B-B14F-4D97-AF65-F5344CB8AC3E}">
        <p14:creationId xmlns:p14="http://schemas.microsoft.com/office/powerpoint/2010/main" val="27847695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1497</TotalTime>
  <Words>3640</Words>
  <Application>Microsoft Macintosh PowerPoint</Application>
  <PresentationFormat>On-screen Show (4:3)</PresentationFormat>
  <Paragraphs>99</Paragraphs>
  <Slides>89</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89</vt:i4>
      </vt:variant>
    </vt:vector>
  </HeadingPairs>
  <TitlesOfParts>
    <vt:vector size="94" baseType="lpstr">
      <vt:lpstr>Arial</vt:lpstr>
      <vt:lpstr>Calibri</vt:lpstr>
      <vt:lpstr>Calibri Light</vt:lpstr>
      <vt:lpstr>Office Theme</vt:lpstr>
      <vt:lpstr>1_Office Theme</vt:lpstr>
      <vt:lpstr> Week 3 – Drawing, Painting, Printing, Photography, and Film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 PRINT is an image or design printed from an engraved plate, wooden block, or similar surface. There are five basic processes of printmaking:  </vt:lpstr>
      <vt:lpstr>  The  printing process results in an IMPRESSION For example, if an image that has been transferred through pressure onto paper from a MATRIX, the surface upon which the design has been created. A single matrix can be used to make many virtually identical impressions. Taken together, these multiple impressions, made on paper from the same matrix, are called an EDITION. </vt:lpstr>
      <vt:lpstr>ORIGINAL PRINT  As collectors have come to value prints more and more highly, the somewhat confusing concept of the ORIGINAL PRINT has come into being. How, one wonders, can an image that exists in multiple be considered “original”?  By and large, an original print can be distinguished from the reproductive print—one printed mechanically—by the fact that it has been printed by the artist or under the artist’s supervision.</vt:lpstr>
      <vt:lpstr>The medium of printmaking appears to have originated in China in the ninth century ce with the publication of the world’s earliest known printed book, the DIAMOND SUTRA, one of Buddhism’s more important texts. </vt:lpstr>
      <vt:lpstr>Playing Cards Among the earliest paper prints to receive widespread distribution across Europe, among even the illiterate, were playing cards, the designs of which have changed little since late medieval times.</vt:lpstr>
      <vt:lpstr>Gutenberg Printing Press  In 1455, Gutenberg published his first major work, the Forty-Two-Line Bible (Fig. 10-3)—so named because each column of type contains 42 lines—the first substantial book to be published from movable type in Europe.  CLICK on image for Gutenberg Printing Press Video</vt:lpstr>
      <vt:lpstr>The earliest prints, such as the illustrations for the Diamond Sutra and The Nuremberg Chronicle, were WOODCUTS, a kind of RELIEF printing. The process for making woodcuts has remained fundamentally the same over the centuries.</vt:lpstr>
      <vt:lpstr>RELIEF PRINTING The term RELIEF refers to any printmaking process in which the image to be printed is raised off the background in reverse. Common rubber stamps use the relief process. All relief processes rely on this basic principle, even though the printing may be done on a printing press. Preparing woodcuts or linocuts, the background is cut awau leaving the raised flat surface that received the ink for printing.  Linocut video                                          Woodcuts video </vt:lpstr>
      <vt:lpstr>INTAGLIO PRINTING With the intaglio process, on the other hand, the areas to be printed are below the surface of the plate. Intaglio is the Italian word for “engraving,” and the method itself was derived from engraving techniques practiced by goldsmiths and armorers in the Middle Ages. In general, intaglio refers to any process in which the cut or incised lines on the plate are filled with ink.   Intaglio video </vt:lpstr>
      <vt:lpstr>PowerPoint Presentation</vt:lpstr>
      <vt:lpstr>LITHOGRAPHY PRINTING Lithography—meaning, literally, “stone writing”—is the chief planographic printmaking process, meaning that the printing surface is flat. There is no raised or depressed surface on the plate to hold ink. Rather, the method depends on the fact that grease and water don’t mix..   Lithography video </vt:lpstr>
      <vt:lpstr>SERIGRAPHY OR SCREEN PRINTING Silkscreens are more formally known as serigraphs, from the Greek graphos, “to write,” and the Latin seri, “silk.” Unlike other printmaking media, no expensive, heavy machinery is needed to make a serigraph. A stencil process, one can print on almost any surface  Serigraphy video </vt:lpstr>
      <vt:lpstr>SERIGRAPHY OR SCREEN PRINTING   </vt:lpstr>
      <vt:lpstr>MONOPRINT PRINTING A kind of printmaking to consider, one that has much in common with painting and drawing. However, monotypes are generally classified as a kind of printmaking because they use both a plate and a press in the making of the image. Unlike other prints, however, a monotype is a unique image. Once it is printed, it can never be printed again. In monotypes, the artist forms an image on a plate with printer’s ink or paints, and the image is transferred to paper under pressure, usually by means of an etching press.   Monoprint Video</vt:lpstr>
      <vt:lpstr>MONOPRINT PRINTING (continued) Part of the difficulty and challenge of the process is that if a top layer of paint is applied over a bottom layer of paint on the plate, when printed, the original bottom layer will be the top layer and vice versa. Thus, the foreground elements of a composition must be painted first on the plate, and the background elements over them. The process requires considerable planning. </vt:lpstr>
      <vt:lpstr>Photography and Time-base Media</vt:lpstr>
      <vt:lpstr>Photography and Time-base Media  Photography began, in about 1838, with still images, but the still image almost immediately generated the thought that it might be possible to capture the object in motion as well. To the silent moving image, sound was soon added. To the “talkie” was added color. And film developed in its audience a taste for “live” action, a taste satisfied by live television transmission, video images that allow us to view anything happening in the world as it happens. </vt:lpstr>
      <vt:lpstr>Photography and Time-base Media  Photography (from the Greek phos, “light,” and graphos, “writing,” literally “writing with light”) is, like collage, at least potentially an inclusive rather than an exclusive medium. You can photograph anything you can see. As one historian of American photography has put it: “The world is essentially a storehouse of visual information.”</vt:lpstr>
      <vt:lpstr>Such a dream seemed even more possible when photographs of a horse trotting were published by Eadweard Muybridge in La Nature in 1878 (Fig. 11-2). Muybridge had used a trip-wire device in an experiment commissioned by California governor Leland Stanford to settle a bet about whether there were moments in the stride of a trotting or galloping horse when it was entirely free of the ground.  </vt:lpstr>
      <vt:lpstr>Camera Obscura Camera is the Latin word for “room.” And, in fact, by the sixteenth century, a darkened room, called a camera obscura, was routinely used by artists to copy nature accurately. The scientific principle employed is essentially the same as that used by the camera today. A small hole on the side of a light-tight room admits a ray of light that projects a scene, upside down, directly across from the hole onto a white wall. </vt:lpstr>
      <vt:lpstr>Daguerreotype In England, William Henry Fox Talbot presented a process for fixing negative images on paper coated with light-sensitive chemicals, a process that he called ­photogenic drawing. In France, a different process, which yielded a positive image on a polished metal plate, was named the daguerreotype, after one of its two inventors, Louis-Jacques-Mandé Daguerre (Nicéphore Niépce had died in 1833, leaving Daguerre to perfect the process and garner the laurels). Public reaction was wildly enthusiastic, and the French and English press faithfully reported every development in the greatest detail.</vt:lpstr>
      <vt:lpstr>In 1843, Talbot made a picture, which he called The Open Door, that convinced him that the calotype could not only document the world as we know it, but also become a work of art in its own right. When he published the image in his book The Pencil of Nature, the first book of photographs ever produced, he captioned it as follows: “A painter’s eye will often be arrested where ordinary people see nothing remarkable. A casual gleam of sunshine, or a shadow thrown across his path, a time-withered oak, or a moss-covered stone may awaken a train of thoughts and feelings, and picturesque imaginings.”  For Talbot, at least, painters and  photographers saw the world as one.  What is Photography as Art? Video</vt:lpstr>
      <vt:lpstr>Spatial Relations One of the greatest sources of photography’s hold on the popular imagination lies in this ability to aestheticize the everyday—to reveal as beautiful that which we normally take for granted. When he shot his groundbreaking photograph The Steerage. in 1907, American photographer Alfred Stieglitz was transfixed not by the literal figures and objects in his viewfinder, but by the spatial relations. .</vt:lpstr>
      <vt:lpstr>Zone System For many photographers, the real art of photography takes place not behind the viewfinder but in the darkroom. Among the masters of darkroom techniques was Ansel Adams who, with colleague Fred Archer, developed the Zone  System in the late 1930s. Ansel Adams defined the Zone  System as “a framework  for understanding exposures  and development, and  visualizing their effect in  advance.</vt:lpstr>
      <vt:lpstr>Gray Scale A zone represents the relation of the image’s (or a portion of the image’s) brightness to the value or tone that the photographer wishes it to appear in the final print. Thus each picture is broken up into zones ranging from black to white with nine shades of gray in between—a photographic gray scale.  Over the course of his career, Adams became adept at anticipating the zonal relationships that he desired in the final print, even as he was first exposing his negatives to light. As a result, just in setting his camera’s aperture—the size of the opening of the lens—he could go a long way toward establishing the luminescence of the scene that he wanted.  Ansel Adams Video.</vt:lpstr>
      <vt:lpstr>Dodging and Burning Ansel Adams called this a process of “visualization,” a process never fully completed until he was working in the darkroom. He often spent hours and hours in the darkroom creating the image that he felt represented his initial visualization. There, he employed the techniques of dodging and burning to attain the finish he desired. Dodging decreases the exposure of selected areas of the print that the photographer wishes to be lighter; burning increases the exposure to areas of the print that should be darker. To dodge an area of a print, he might hold a piece of cardboard over it. To burn an area, he might hold a thick piece of paper with a hole cut out of it over the area that he wished to darken.  Dodging and Burning Video</vt:lpstr>
      <vt:lpstr>  The first great master of editing was D. W. Griffith who, in The Birth of a Nation, essentially invented the standard vocabulary of filmmaking. Griffith sought to create visual variety in the film by alternating between and among a repertoire of shots, each one a continuous sequence of film frames. </vt:lpstr>
      <vt:lpstr>A full shot shows the actor from head to toe, a medium shot from the waist up, a close-up the head and shoulders, and an extreme close-up a portion of the face. The image of the battle scene reproduced here is a long or far shot — a shot that takes in a wide expanse and many characters at once. Griffith makes use of another of his techniques in this shot as well—the frame slowly opens in a widening circle as a scene begins or slowly blacks out in a shrinking circle to end a scene. This is called an iris shot. </vt:lpstr>
      <vt:lpstr>Shooting  Related to the long shot is the pan, a name given to the panoramic vista, in which the camera moves across the scene from one side to the other. Griffith also invented the traveling or tracking shot, in which the camera, mounted and moved on tracks, moves parallel to the action. In editing, Griffith combined these various shots in order to tell his story. </vt:lpstr>
      <vt:lpstr>Camera movement shots</vt:lpstr>
      <vt:lpstr>PowerPoint Presentation</vt:lpstr>
      <vt:lpstr>Trucking shot</vt:lpstr>
      <vt:lpstr>Trucking shot</vt:lpstr>
      <vt:lpstr>Pan shot</vt:lpstr>
      <vt:lpstr>Cinema Distance Shots  Establishing with Extreme Far shot</vt:lpstr>
      <vt:lpstr>Far shot</vt:lpstr>
      <vt:lpstr>Full shot</vt:lpstr>
      <vt:lpstr>Medium shot</vt:lpstr>
      <vt:lpstr>Close-up shot</vt:lpstr>
      <vt:lpstr>Extreme Close-up shot</vt:lpstr>
      <vt:lpstr>Low shot</vt:lpstr>
      <vt:lpstr>High shot</vt:lpstr>
      <vt:lpstr>Over-the-Shoulder shot</vt:lpstr>
      <vt:lpstr>Assembling a film, the process of editing, is a sort of linear collage, as Léger plainly shows. Although the movies may seem true to life, as if they were occurring in real time and space, this effect is only an illusion accomplished by means of editing. It is perhaps not coincidental that, as film began to come into its own in the second decade of the twentieth century, collage, constructed by cutting and pasting together a variety of fragments, was itself invented. </vt:lpstr>
      <vt:lpstr>Editing  Two of his more famous editing techniques are cross-cutting and flashbacks. The flashback, in which the editor cuts to narrative episodes that are supposed to have taken place before the start of the film, is now standard in film practice, but it was entirely new to film practice when Griffith first used it. Cross-cutting is an editing technique meant to create high drama. The editor moves back and forth between two separate events in ever-shorter sequences, the rhythm of shots increasing to a furious pace. Griffith borrowed these techniques from fiction writing to tell a visual story in film.  </vt:lpstr>
      <vt:lpstr>Cinema Montage  One of the other great innovators of film editing was the Russian filmmaker Sergei Eisenstein. Eisenstein did his greatest work in Bolshevik Russia after the 1917 Revolution, in a newly formed state whose leader, Vladimir Lenin, had said, “Of all the arts, for us the cinema is the most important.” In this atmosphere, Eisenstein created what he considered a revolutionary new use of the medium. Rather than concentrating on narrative sequencing, he sought to create a sense of shock that would ideally lead the audience to a new perception and knowledge</vt:lpstr>
      <vt:lpstr>Cinema Montage   He called his technique montage—the sequencing of widely disparate images to create a fast-paced, multifaceted image. In the famous “Odessa Steps Sequence” of his 1925 film Battleship Potemkin, Eisenstein used 155 separate shots in 4 minutes 20 seconds of film, which equates to an astonishing average rate of 1.6 seconds per shot  Odessa Steps Sequence Video</vt:lpstr>
      <vt:lpstr>Video and Installation  When video artist Bill Viola first saw a reproduction of Jacopo da Pontormo’s 1528 painting The Visitation, he knew that he had to do something with it. Asked to be the American representative at the 1995 Venice Biennale, perhaps the oldest and most prestigious international arts festival, he decided to see if he could create a piece based on Pontormo’s painting for the exhibition. On the day of the Venice Biennale opening, he saw it in its completed state for the first time, and for the first time since filming it, he saw his The Greeting video with the other key element in video—sound. </vt:lpstr>
      <vt:lpstr>Video and Installation  It seemed complete as it never had before. Gusts of wind echo through the scene. Then the woman in red leans across to the other and whispers, “Can you help me? I need to talk with you right away.” Joy rises to their faces. Their emotions surface. The wind lifts their dresses, and they are transformed.  The Greeting by Bill Viola Video</vt:lpstr>
    </vt:vector>
  </TitlesOfParts>
  <Company>AC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Drapery Chiaroscuro</dc:title>
  <dc:creator>AC</dc:creator>
  <cp:lastModifiedBy>Microsoft Office User</cp:lastModifiedBy>
  <cp:revision>190</cp:revision>
  <dcterms:created xsi:type="dcterms:W3CDTF">2015-04-08T16:14:30Z</dcterms:created>
  <dcterms:modified xsi:type="dcterms:W3CDTF">2020-09-08T03:13:11Z</dcterms:modified>
</cp:coreProperties>
</file>